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306" r:id="rId4"/>
    <p:sldId id="307" r:id="rId5"/>
    <p:sldId id="299" r:id="rId6"/>
    <p:sldId id="308" r:id="rId7"/>
    <p:sldId id="300" r:id="rId8"/>
    <p:sldId id="310" r:id="rId9"/>
    <p:sldId id="301" r:id="rId10"/>
    <p:sldId id="309" r:id="rId11"/>
    <p:sldId id="311" r:id="rId12"/>
    <p:sldId id="312" r:id="rId13"/>
    <p:sldId id="303" r:id="rId14"/>
    <p:sldId id="304" r:id="rId15"/>
    <p:sldId id="313" r:id="rId16"/>
    <p:sldId id="31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Li Ki" initials="LK" lastIdx="5" clrIdx="0">
    <p:extLst>
      <p:ext uri="{19B8F6BF-5375-455C-9EA6-DF929625EA0E}">
        <p15:presenceInfo xmlns:p15="http://schemas.microsoft.com/office/powerpoint/2012/main" userId="568ae0ef97cac833" providerId="Windows Live"/>
      </p:ext>
    </p:extLst>
  </p:cmAuthor>
  <p:cmAuthor id="3" name="L. Kiltz" initials="LK" lastIdx="5" clrIdx="1">
    <p:extLst>
      <p:ext uri="{19B8F6BF-5375-455C-9EA6-DF929625EA0E}">
        <p15:presenceInfo xmlns:p15="http://schemas.microsoft.com/office/powerpoint/2012/main" userId="L. Kil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A8C"/>
    <a:srgbClr val="4A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07" autoAdjust="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4253B-EFF6-4210-BA3C-5305C526B32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9FD3-7E79-445A-8080-8D30F097E6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7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A9FD3-7E79-445A-8080-8D30F097E6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1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&amp; positive</a:t>
            </a:r>
            <a:r>
              <a:rPr lang="en-US" baseline="0" dirty="0"/>
              <a:t> affect -&gt; BPN satisfaction, negative affect -&gt; BPN frustration; strongest predictor competence frustration across all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9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Competence &amp; relatedness satisfaction, WHO &amp; </a:t>
            </a:r>
            <a:r>
              <a:rPr lang="en-US" dirty="0" err="1"/>
              <a:t>neg</a:t>
            </a:r>
            <a:r>
              <a:rPr lang="en-US" dirty="0"/>
              <a:t> affect -&gt; group differences</a:t>
            </a:r>
          </a:p>
          <a:p>
            <a:r>
              <a:rPr lang="en-US" dirty="0"/>
              <a:t>The tendencies are in the hypothesize</a:t>
            </a:r>
            <a:r>
              <a:rPr lang="en-US" baseline="0" dirty="0"/>
              <a:t>d direction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139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15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Issues: courses dropping out, no interview participation, should</a:t>
            </a:r>
            <a:r>
              <a:rPr lang="en-US" baseline="0" dirty="0"/>
              <a:t> have been directly after board game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79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201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27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1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 student well-being is associated with lower, good student well-being with higher academic performance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0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SDT = well-being theory, give examples for BPN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84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too much detail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more time to explain measures</a:t>
            </a:r>
          </a:p>
          <a:p>
            <a:r>
              <a:rPr lang="en-US" dirty="0"/>
              <a:t>H1.</a:t>
            </a:r>
            <a:r>
              <a:rPr lang="en-US" baseline="0" dirty="0"/>
              <a:t> BPN as predictors, H2. interaction effect, H3. also longitudinal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1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Originally planned three courses plus control courses…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72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</a:t>
            </a:r>
            <a:r>
              <a:rPr lang="en-US" baseline="0" dirty="0"/>
              <a:t> two students in focus group…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31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Too little qualitative data for more in-depth analysis</a:t>
            </a:r>
          </a:p>
          <a:p>
            <a:r>
              <a:rPr lang="en-US" baseline="0" dirty="0"/>
              <a:t>Two multiple regression, first one control variables, second one entering the BPN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06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Adjustments: group forming process,</a:t>
            </a:r>
            <a:r>
              <a:rPr lang="en-US" baseline="0" dirty="0"/>
              <a:t> vote for online/offline, active discussion (flipped classroom)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22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5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2154078"/>
            <a:ext cx="12187767" cy="44499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3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8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9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8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4FFE-96AF-482C-A939-A947BA0BE0E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4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64105"/>
            <a:ext cx="13605351" cy="9620555"/>
          </a:xfrm>
          <a:prstGeom prst="rect">
            <a:avLst/>
          </a:prstGeom>
        </p:spPr>
      </p:pic>
      <p:sp>
        <p:nvSpPr>
          <p:cNvPr id="5" name="Afdekplaat"/>
          <p:cNvSpPr/>
          <p:nvPr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deBalk"/>
          <p:cNvSpPr>
            <a:spLocks noChangeArrowheads="1"/>
          </p:cNvSpPr>
          <p:nvPr/>
        </p:nvSpPr>
        <p:spPr bwMode="auto">
          <a:xfrm>
            <a:off x="-2" y="1222820"/>
            <a:ext cx="12192001" cy="2238852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7050" y="205232"/>
            <a:ext cx="5554573" cy="517746"/>
            <a:chOff x="527050" y="205232"/>
            <a:chExt cx="7085013" cy="660400"/>
          </a:xfrm>
        </p:grpSpPr>
        <p:pic>
          <p:nvPicPr>
            <p:cNvPr id="6" name="LogoSlash_01" descr="SLASH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5" y="392113"/>
              <a:ext cx="414020" cy="41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LogoSlash_02" descr="SLASH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4" y="392113"/>
              <a:ext cx="416560" cy="41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UGlogoTop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50" y="205232"/>
              <a:ext cx="2399004" cy="660400"/>
            </a:xfrm>
            <a:prstGeom prst="rect">
              <a:avLst/>
            </a:prstGeom>
          </p:spPr>
        </p:pic>
        <p:sp>
          <p:nvSpPr>
            <p:cNvPr id="11" name="tb_Faculty"/>
            <p:cNvSpPr txBox="1">
              <a:spLocks noChangeArrowheads="1"/>
            </p:cNvSpPr>
            <p:nvPr/>
          </p:nvSpPr>
          <p:spPr bwMode="auto">
            <a:xfrm>
              <a:off x="3687764" y="339725"/>
              <a:ext cx="1660276" cy="39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Faculty of </a:t>
              </a:r>
              <a:r>
                <a:rPr lang="en-US" sz="1000" dirty="0" err="1">
                  <a:solidFill>
                    <a:srgbClr val="CC0000"/>
                  </a:solidFill>
                  <a:latin typeface="Georgia" pitchFamily="18" charset="0"/>
                </a:rPr>
                <a:t>Behavioural</a:t>
              </a: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 </a:t>
              </a:r>
            </a:p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and Social Sciences</a:t>
              </a:r>
              <a:endParaRPr lang="nl-NL" sz="1000" dirty="0">
                <a:solidFill>
                  <a:srgbClr val="CC0000"/>
                </a:solidFill>
                <a:latin typeface="Georgia" pitchFamily="18" charset="0"/>
              </a:endParaRPr>
            </a:p>
          </p:txBody>
        </p:sp>
        <p:sp>
          <p:nvSpPr>
            <p:cNvPr id="12" name="tb_Department"/>
            <p:cNvSpPr txBox="1">
              <a:spLocks noChangeArrowheads="1"/>
            </p:cNvSpPr>
            <p:nvPr/>
          </p:nvSpPr>
          <p:spPr bwMode="auto">
            <a:xfrm>
              <a:off x="5811838" y="341313"/>
              <a:ext cx="180022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nl-NL" sz="1000" dirty="0">
                  <a:solidFill>
                    <a:srgbClr val="CC0000"/>
                  </a:solidFill>
                  <a:latin typeface="Georgia" pitchFamily="18" charset="0"/>
                </a:rPr>
                <a:t>Teacher Education,</a:t>
              </a:r>
            </a:p>
            <a:p>
              <a:pPr>
                <a:defRPr/>
              </a:pPr>
              <a:r>
                <a:rPr lang="nl-NL" sz="1000" dirty="0">
                  <a:solidFill>
                    <a:srgbClr val="CC0000"/>
                  </a:solidFill>
                  <a:latin typeface="Georgia" pitchFamily="18" charset="0"/>
                </a:rPr>
                <a:t>Higher Education</a:t>
              </a:r>
            </a:p>
          </p:txBody>
        </p:sp>
      </p:grp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13164" y="1443765"/>
            <a:ext cx="9331035" cy="137764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How to Promote University Students’ Well-being and Resilience. </a:t>
            </a:r>
            <a:r>
              <a:rPr lang="en-GB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Testing a Game-Approach Basic Psychological Need Intervention in Dutch Higher Education</a:t>
            </a:r>
            <a:endParaRPr lang="nl-NL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81890" y="2881689"/>
            <a:ext cx="852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Lisa Kiltz, </a:t>
            </a:r>
            <a:r>
              <a:rPr lang="en-GB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Marjon</a:t>
            </a:r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Fokkens-Bruinsma</a:t>
            </a:r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, Ellen P. W. A. Jansen</a:t>
            </a:r>
          </a:p>
        </p:txBody>
      </p:sp>
    </p:spTree>
    <p:extLst>
      <p:ext uri="{BB962C8B-B14F-4D97-AF65-F5344CB8AC3E}">
        <p14:creationId xmlns:p14="http://schemas.microsoft.com/office/powerpoint/2010/main" val="77246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41" y="2878106"/>
            <a:ext cx="9010504" cy="308074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43611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Basic </a:t>
            </a:r>
            <a:r>
              <a:rPr lang="nl-NL" sz="2000" dirty="0" err="1">
                <a:latin typeface="+mj-lt"/>
              </a:rPr>
              <a:t>psychological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needs</a:t>
            </a:r>
            <a:r>
              <a:rPr lang="nl-NL" sz="2000" dirty="0">
                <a:latin typeface="+mj-lt"/>
              </a:rPr>
              <a:t> as </a:t>
            </a:r>
            <a:r>
              <a:rPr lang="nl-NL" sz="2000" dirty="0" err="1">
                <a:latin typeface="+mj-lt"/>
              </a:rPr>
              <a:t>predictors</a:t>
            </a:r>
            <a:endParaRPr lang="nl-NL" sz="2000" dirty="0">
              <a:latin typeface="+mj-lt"/>
            </a:endParaRPr>
          </a:p>
        </p:txBody>
      </p:sp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57475" y="3439559"/>
            <a:ext cx="2019300" cy="2317774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600576" y="3439559"/>
            <a:ext cx="2038350" cy="2317774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543676" y="3439559"/>
            <a:ext cx="2038350" cy="2317774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486780" y="3439559"/>
            <a:ext cx="2038350" cy="2317774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657475" y="4645889"/>
            <a:ext cx="7867655" cy="295563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43611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Group </a:t>
            </a:r>
            <a:r>
              <a:rPr lang="nl-NL" sz="2000" dirty="0" err="1">
                <a:latin typeface="+mj-lt"/>
              </a:rPr>
              <a:t>differences</a:t>
            </a:r>
            <a:endParaRPr lang="nl-NL" sz="2000" dirty="0">
              <a:latin typeface="+mj-lt"/>
            </a:endParaRPr>
          </a:p>
        </p:txBody>
      </p:sp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016" y="2878106"/>
            <a:ext cx="7305963" cy="31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32424" r="30181"/>
          <a:stretch/>
        </p:blipFill>
        <p:spPr>
          <a:xfrm>
            <a:off x="8893085" y="3574473"/>
            <a:ext cx="2930353" cy="326734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621206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Students</a:t>
            </a:r>
            <a:r>
              <a:rPr lang="nl-NL" sz="2000" dirty="0">
                <a:latin typeface="+mj-lt"/>
              </a:rPr>
              <a:t>’ </a:t>
            </a:r>
            <a:r>
              <a:rPr lang="nl-NL" sz="2000" dirty="0" err="1">
                <a:latin typeface="+mj-lt"/>
              </a:rPr>
              <a:t>and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teachers</a:t>
            </a:r>
            <a:r>
              <a:rPr lang="nl-NL" sz="2000" dirty="0">
                <a:latin typeface="+mj-lt"/>
              </a:rPr>
              <a:t>’ </a:t>
            </a:r>
            <a:r>
              <a:rPr lang="nl-NL" sz="2000" dirty="0" err="1">
                <a:latin typeface="+mj-lt"/>
              </a:rPr>
              <a:t>experiences</a:t>
            </a:r>
            <a:r>
              <a:rPr lang="nl-NL" sz="2000" dirty="0">
                <a:latin typeface="+mj-lt"/>
              </a:rPr>
              <a:t>:</a:t>
            </a:r>
          </a:p>
        </p:txBody>
      </p:sp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grpSp>
        <p:nvGrpSpPr>
          <p:cNvPr id="13" name="Gruppieren 28">
            <a:extLst>
              <a:ext uri="{FF2B5EF4-FFF2-40B4-BE49-F238E27FC236}">
                <a16:creationId xmlns:a16="http://schemas.microsoft.com/office/drawing/2014/main" id="{37A15358-E5FE-40AF-AEB5-776821205EFF}"/>
              </a:ext>
            </a:extLst>
          </p:cNvPr>
          <p:cNvGrpSpPr/>
          <p:nvPr/>
        </p:nvGrpSpPr>
        <p:grpSpPr>
          <a:xfrm>
            <a:off x="5337135" y="2315693"/>
            <a:ext cx="4362785" cy="2434302"/>
            <a:chOff x="1339130" y="3793617"/>
            <a:chExt cx="5374534" cy="1550546"/>
          </a:xfrm>
        </p:grpSpPr>
        <p:sp>
          <p:nvSpPr>
            <p:cNvPr id="17" name="Sprechblase: oval 29">
              <a:extLst>
                <a:ext uri="{FF2B5EF4-FFF2-40B4-BE49-F238E27FC236}">
                  <a16:creationId xmlns:a16="http://schemas.microsoft.com/office/drawing/2014/main" id="{65237649-891E-49DF-8831-1B5F89531893}"/>
                </a:ext>
              </a:extLst>
            </p:cNvPr>
            <p:cNvSpPr/>
            <p:nvPr/>
          </p:nvSpPr>
          <p:spPr>
            <a:xfrm>
              <a:off x="1339130" y="3793617"/>
              <a:ext cx="5374534" cy="1550546"/>
            </a:xfrm>
            <a:prstGeom prst="wedgeEllipseCallout">
              <a:avLst>
                <a:gd name="adj1" fmla="val 7573"/>
                <a:gd name="adj2" fmla="val 67788"/>
              </a:avLst>
            </a:prstGeom>
            <a:solidFill>
              <a:srgbClr val="89AA8C">
                <a:alpha val="5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Textfeld 30">
              <a:extLst>
                <a:ext uri="{FF2B5EF4-FFF2-40B4-BE49-F238E27FC236}">
                  <a16:creationId xmlns:a16="http://schemas.microsoft.com/office/drawing/2014/main" id="{93342A2B-BBF3-4370-9E17-28BED1244444}"/>
                </a:ext>
              </a:extLst>
            </p:cNvPr>
            <p:cNvSpPr txBox="1"/>
            <p:nvPr/>
          </p:nvSpPr>
          <p:spPr>
            <a:xfrm>
              <a:off x="1786724" y="4036691"/>
              <a:ext cx="4466119" cy="1117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[I liked the] assignments and the amount of input we were allowed to make. I also enjoyed that [the teacher] made an effort to create personal connections between students.</a:t>
              </a:r>
            </a:p>
          </p:txBody>
        </p:sp>
      </p:grpSp>
      <p:grpSp>
        <p:nvGrpSpPr>
          <p:cNvPr id="19" name="Gruppieren 28">
            <a:extLst>
              <a:ext uri="{FF2B5EF4-FFF2-40B4-BE49-F238E27FC236}">
                <a16:creationId xmlns:a16="http://schemas.microsoft.com/office/drawing/2014/main" id="{37A15358-E5FE-40AF-AEB5-776821205EFF}"/>
              </a:ext>
            </a:extLst>
          </p:cNvPr>
          <p:cNvGrpSpPr/>
          <p:nvPr/>
        </p:nvGrpSpPr>
        <p:grpSpPr>
          <a:xfrm>
            <a:off x="333584" y="3366304"/>
            <a:ext cx="3614421" cy="2359473"/>
            <a:chOff x="1339131" y="3991650"/>
            <a:chExt cx="4452621" cy="1502883"/>
          </a:xfrm>
        </p:grpSpPr>
        <p:sp>
          <p:nvSpPr>
            <p:cNvPr id="20" name="Sprechblase: oval 29">
              <a:extLst>
                <a:ext uri="{FF2B5EF4-FFF2-40B4-BE49-F238E27FC236}">
                  <a16:creationId xmlns:a16="http://schemas.microsoft.com/office/drawing/2014/main" id="{65237649-891E-49DF-8831-1B5F89531893}"/>
                </a:ext>
              </a:extLst>
            </p:cNvPr>
            <p:cNvSpPr/>
            <p:nvPr/>
          </p:nvSpPr>
          <p:spPr>
            <a:xfrm>
              <a:off x="1339131" y="3991650"/>
              <a:ext cx="4452621" cy="1502883"/>
            </a:xfrm>
            <a:prstGeom prst="wedgeEllipseCallout">
              <a:avLst>
                <a:gd name="adj1" fmla="val -15951"/>
                <a:gd name="adj2" fmla="val 62500"/>
              </a:avLst>
            </a:prstGeom>
            <a:solidFill>
              <a:srgbClr val="89AA8C">
                <a:alpha val="5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xtfeld 30">
              <a:extLst>
                <a:ext uri="{FF2B5EF4-FFF2-40B4-BE49-F238E27FC236}">
                  <a16:creationId xmlns:a16="http://schemas.microsoft.com/office/drawing/2014/main" id="{93342A2B-BBF3-4370-9E17-28BED1244444}"/>
                </a:ext>
              </a:extLst>
            </p:cNvPr>
            <p:cNvSpPr txBox="1"/>
            <p:nvPr/>
          </p:nvSpPr>
          <p:spPr>
            <a:xfrm>
              <a:off x="1786724" y="4320443"/>
              <a:ext cx="3659036" cy="940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We opened [ourselves] for </a:t>
              </a:r>
            </a:p>
            <a:p>
              <a:pPr algn="ctr"/>
              <a:r>
                <a:rPr lang="en-US" dirty="0">
                  <a:latin typeface="+mj-lt"/>
                </a:rPr>
                <a:t>the first time with my friends for the board game. The discussion in class are amazing.</a:t>
              </a:r>
            </a:p>
          </p:txBody>
        </p:sp>
      </p:grpSp>
      <p:grpSp>
        <p:nvGrpSpPr>
          <p:cNvPr id="22" name="Gruppieren 28">
            <a:extLst>
              <a:ext uri="{FF2B5EF4-FFF2-40B4-BE49-F238E27FC236}">
                <a16:creationId xmlns:a16="http://schemas.microsoft.com/office/drawing/2014/main" id="{37A15358-E5FE-40AF-AEB5-776821205EFF}"/>
              </a:ext>
            </a:extLst>
          </p:cNvPr>
          <p:cNvGrpSpPr/>
          <p:nvPr/>
        </p:nvGrpSpPr>
        <p:grpSpPr>
          <a:xfrm>
            <a:off x="3551034" y="4190766"/>
            <a:ext cx="3614421" cy="2009135"/>
            <a:chOff x="1339131" y="3991651"/>
            <a:chExt cx="4452621" cy="1279733"/>
          </a:xfrm>
        </p:grpSpPr>
        <p:sp>
          <p:nvSpPr>
            <p:cNvPr id="23" name="Sprechblase: oval 29">
              <a:extLst>
                <a:ext uri="{FF2B5EF4-FFF2-40B4-BE49-F238E27FC236}">
                  <a16:creationId xmlns:a16="http://schemas.microsoft.com/office/drawing/2014/main" id="{65237649-891E-49DF-8831-1B5F89531893}"/>
                </a:ext>
              </a:extLst>
            </p:cNvPr>
            <p:cNvSpPr/>
            <p:nvPr/>
          </p:nvSpPr>
          <p:spPr>
            <a:xfrm>
              <a:off x="1339131" y="3991651"/>
              <a:ext cx="4452621" cy="1279733"/>
            </a:xfrm>
            <a:prstGeom prst="wedgeEllipseCallout">
              <a:avLst>
                <a:gd name="adj1" fmla="val 22663"/>
                <a:gd name="adj2" fmla="val 65694"/>
              </a:avLst>
            </a:prstGeom>
            <a:solidFill>
              <a:srgbClr val="89AA8C">
                <a:alpha val="5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xtfeld 30">
              <a:extLst>
                <a:ext uri="{FF2B5EF4-FFF2-40B4-BE49-F238E27FC236}">
                  <a16:creationId xmlns:a16="http://schemas.microsoft.com/office/drawing/2014/main" id="{93342A2B-BBF3-4370-9E17-28BED1244444}"/>
                </a:ext>
              </a:extLst>
            </p:cNvPr>
            <p:cNvSpPr txBox="1"/>
            <p:nvPr/>
          </p:nvSpPr>
          <p:spPr>
            <a:xfrm>
              <a:off x="1709919" y="4280730"/>
              <a:ext cx="3659036" cy="764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I am not totally sure if it had any real impact and if it would not have been the same without the intervention.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0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The </a:t>
            </a:r>
            <a:r>
              <a:rPr lang="nl-NL" sz="2000" dirty="0" err="1">
                <a:latin typeface="+mj-lt"/>
              </a:rPr>
              <a:t>intervention’s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effectiveness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Could not be proven quantitatively, but observational and qualitative data hint towards its effect nonetheless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Practical </a:t>
            </a:r>
            <a:r>
              <a:rPr lang="nl-NL" sz="2000" dirty="0" err="1">
                <a:latin typeface="+mj-lt"/>
              </a:rPr>
              <a:t>implications</a:t>
            </a:r>
            <a:endParaRPr lang="nl-NL" sz="20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Systemic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interventions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including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students</a:t>
            </a:r>
            <a:r>
              <a:rPr lang="nl-NL" sz="1600" dirty="0">
                <a:latin typeface="+mj-lt"/>
              </a:rPr>
              <a:t>’ </a:t>
            </a:r>
            <a:r>
              <a:rPr lang="nl-NL" sz="1600" dirty="0" err="1">
                <a:latin typeface="+mj-lt"/>
              </a:rPr>
              <a:t>surroundings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can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and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should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be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an</a:t>
            </a:r>
            <a:r>
              <a:rPr lang="nl-NL" sz="1600" dirty="0">
                <a:latin typeface="+mj-lt"/>
              </a:rPr>
              <a:t> option</a:t>
            </a: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Further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advancements</a:t>
            </a:r>
            <a:r>
              <a:rPr lang="nl-NL" sz="1600" dirty="0">
                <a:latin typeface="+mj-lt"/>
              </a:rPr>
              <a:t> of </a:t>
            </a:r>
            <a:r>
              <a:rPr lang="nl-NL" sz="1600" dirty="0" err="1">
                <a:latin typeface="+mj-lt"/>
              </a:rPr>
              <a:t>this</a:t>
            </a:r>
            <a:r>
              <a:rPr lang="nl-NL" sz="1600" dirty="0">
                <a:latin typeface="+mj-lt"/>
              </a:rPr>
              <a:t> or </a:t>
            </a:r>
            <a:r>
              <a:rPr lang="nl-NL" sz="1600" dirty="0" err="1">
                <a:latin typeface="+mj-lt"/>
              </a:rPr>
              <a:t>other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interventions</a:t>
            </a:r>
            <a:endParaRPr lang="nl-NL" sz="1600" dirty="0">
              <a:latin typeface="+mj-lt"/>
            </a:endParaRPr>
          </a:p>
          <a:p>
            <a:pPr>
              <a:buClr>
                <a:srgbClr val="89AA8C"/>
              </a:buClr>
            </a:pPr>
            <a:endParaRPr lang="nl-NL" sz="20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Limitations</a:t>
            </a:r>
            <a:endParaRPr lang="nl-NL" sz="20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Context- </a:t>
            </a:r>
            <a:r>
              <a:rPr lang="nl-NL" sz="1600" dirty="0" err="1">
                <a:latin typeface="+mj-lt"/>
              </a:rPr>
              <a:t>and</a:t>
            </a:r>
            <a:r>
              <a:rPr lang="nl-NL" sz="1600" dirty="0">
                <a:latin typeface="+mj-lt"/>
              </a:rPr>
              <a:t> time-</a:t>
            </a:r>
            <a:r>
              <a:rPr lang="nl-NL" sz="1600" dirty="0" err="1">
                <a:latin typeface="+mj-lt"/>
              </a:rPr>
              <a:t>specific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Issues with set-up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602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Take-home message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Students</a:t>
            </a:r>
            <a:r>
              <a:rPr lang="nl-NL" sz="2000" dirty="0">
                <a:latin typeface="+mj-lt"/>
              </a:rPr>
              <a:t>’ well-</a:t>
            </a:r>
            <a:r>
              <a:rPr lang="nl-NL" sz="2000" dirty="0" err="1">
                <a:latin typeface="+mj-lt"/>
              </a:rPr>
              <a:t>being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cannot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only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promoted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by</a:t>
            </a:r>
            <a:r>
              <a:rPr lang="nl-NL" sz="2000" dirty="0">
                <a:latin typeface="+mj-lt"/>
              </a:rPr>
              <a:t> teaching </a:t>
            </a:r>
            <a:r>
              <a:rPr lang="nl-NL" sz="2000" i="1" dirty="0" err="1">
                <a:latin typeface="+mj-lt"/>
              </a:rPr>
              <a:t>them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how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to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better</a:t>
            </a:r>
            <a:r>
              <a:rPr lang="nl-NL" sz="2000" dirty="0">
                <a:latin typeface="+mj-lt"/>
              </a:rPr>
              <a:t>, but </a:t>
            </a:r>
            <a:r>
              <a:rPr lang="nl-NL" sz="2000" dirty="0" err="1">
                <a:latin typeface="+mj-lt"/>
              </a:rPr>
              <a:t>by</a:t>
            </a:r>
            <a:r>
              <a:rPr lang="nl-NL" sz="2000" dirty="0">
                <a:latin typeface="+mj-lt"/>
              </a:rPr>
              <a:t> teaching </a:t>
            </a:r>
            <a:r>
              <a:rPr lang="nl-NL" sz="2000" i="1" dirty="0" err="1">
                <a:latin typeface="+mj-lt"/>
              </a:rPr>
              <a:t>us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how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to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create</a:t>
            </a:r>
            <a:r>
              <a:rPr lang="nl-NL" sz="2000" dirty="0">
                <a:latin typeface="+mj-lt"/>
              </a:rPr>
              <a:t> a </a:t>
            </a:r>
            <a:r>
              <a:rPr lang="nl-NL" sz="2000" dirty="0" err="1">
                <a:latin typeface="+mj-lt"/>
              </a:rPr>
              <a:t>healthier</a:t>
            </a:r>
            <a:r>
              <a:rPr lang="nl-NL" sz="2000" dirty="0">
                <a:latin typeface="+mj-lt"/>
              </a:rPr>
              <a:t> environment</a:t>
            </a:r>
          </a:p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Research </a:t>
            </a:r>
            <a:r>
              <a:rPr lang="nl-NL" sz="2000" dirty="0" err="1">
                <a:latin typeface="+mj-lt"/>
              </a:rPr>
              <a:t>hardly</a:t>
            </a:r>
            <a:r>
              <a:rPr lang="nl-NL" sz="2000" dirty="0">
                <a:latin typeface="+mj-lt"/>
              </a:rPr>
              <a:t> ever </a:t>
            </a:r>
            <a:r>
              <a:rPr lang="nl-NL" sz="2000" dirty="0" err="1">
                <a:latin typeface="+mj-lt"/>
              </a:rPr>
              <a:t>works</a:t>
            </a:r>
            <a:r>
              <a:rPr lang="nl-NL" sz="2000" dirty="0">
                <a:latin typeface="+mj-lt"/>
              </a:rPr>
              <a:t> as </a:t>
            </a:r>
            <a:r>
              <a:rPr lang="nl-NL" sz="2000" dirty="0" err="1">
                <a:latin typeface="+mj-lt"/>
              </a:rPr>
              <a:t>planned</a:t>
            </a:r>
            <a:r>
              <a:rPr lang="nl-NL" sz="2000" dirty="0">
                <a:latin typeface="+mj-lt"/>
              </a:rPr>
              <a:t> ;)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0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51841" y="2953029"/>
            <a:ext cx="3820159" cy="116195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89AA8C"/>
              </a:buClr>
              <a:buNone/>
            </a:pPr>
            <a:r>
              <a:rPr lang="en-GB" sz="2000" dirty="0">
                <a:latin typeface="+mj-lt"/>
              </a:rPr>
              <a:t>University of Groningen / UMCG</a:t>
            </a:r>
            <a:endParaRPr lang="en-GB" sz="1600" dirty="0">
              <a:latin typeface="+mj-lt"/>
            </a:endParaRPr>
          </a:p>
          <a:p>
            <a:pPr marL="0" indent="0" algn="ctr">
              <a:buClr>
                <a:srgbClr val="89AA8C"/>
              </a:buClr>
              <a:buNone/>
            </a:pPr>
            <a:r>
              <a:rPr lang="en-GB" sz="1600" dirty="0" err="1">
                <a:latin typeface="+mj-lt"/>
              </a:rPr>
              <a:t>Marjon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Fokkens-Bruinsma</a:t>
            </a:r>
            <a:endParaRPr lang="en-GB" sz="1600" dirty="0">
              <a:latin typeface="+mj-lt"/>
            </a:endParaRPr>
          </a:p>
          <a:p>
            <a:pPr marL="0" indent="0" algn="ctr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Ellen P. W. A. Jansen</a:t>
            </a:r>
          </a:p>
        </p:txBody>
      </p:sp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2917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Thanks to…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9687" y="4411749"/>
            <a:ext cx="5207013" cy="485350"/>
            <a:chOff x="527050" y="205232"/>
            <a:chExt cx="7085013" cy="660400"/>
          </a:xfrm>
        </p:grpSpPr>
        <p:pic>
          <p:nvPicPr>
            <p:cNvPr id="10" name="LogoSlash_01" descr="SLASHTRA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5" y="392113"/>
              <a:ext cx="414020" cy="41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LogoSlash_02" descr="SLASHTRA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4" y="392113"/>
              <a:ext cx="416560" cy="41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RUGlogoTo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50" y="205232"/>
              <a:ext cx="2399004" cy="660400"/>
            </a:xfrm>
            <a:prstGeom prst="rect">
              <a:avLst/>
            </a:prstGeom>
          </p:spPr>
        </p:pic>
        <p:sp>
          <p:nvSpPr>
            <p:cNvPr id="13" name="tb_Faculty"/>
            <p:cNvSpPr txBox="1">
              <a:spLocks noChangeArrowheads="1"/>
            </p:cNvSpPr>
            <p:nvPr/>
          </p:nvSpPr>
          <p:spPr bwMode="auto">
            <a:xfrm>
              <a:off x="3687763" y="339725"/>
              <a:ext cx="122469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faculty of </a:t>
              </a:r>
              <a:r>
                <a:rPr lang="en-US" sz="1000" dirty="0" err="1">
                  <a:solidFill>
                    <a:srgbClr val="CC0000"/>
                  </a:solidFill>
                  <a:latin typeface="Georgia" pitchFamily="18" charset="0"/>
                </a:rPr>
                <a:t>behavioural</a:t>
              </a:r>
              <a:endParaRPr lang="en-US" sz="1000" dirty="0">
                <a:solidFill>
                  <a:srgbClr val="CC0000"/>
                </a:solidFill>
                <a:latin typeface="Georgia" pitchFamily="18" charset="0"/>
              </a:endParaRPr>
            </a:p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and social sciences</a:t>
              </a:r>
              <a:endParaRPr lang="nl-NL" sz="1000" dirty="0">
                <a:solidFill>
                  <a:srgbClr val="CC0000"/>
                </a:solidFill>
                <a:latin typeface="Georgia" pitchFamily="18" charset="0"/>
              </a:endParaRPr>
            </a:p>
          </p:txBody>
        </p:sp>
        <p:sp>
          <p:nvSpPr>
            <p:cNvPr id="14" name="tb_Department"/>
            <p:cNvSpPr txBox="1">
              <a:spLocks noChangeArrowheads="1"/>
            </p:cNvSpPr>
            <p:nvPr/>
          </p:nvSpPr>
          <p:spPr bwMode="auto">
            <a:xfrm>
              <a:off x="5811838" y="341313"/>
              <a:ext cx="180022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err="1">
                  <a:solidFill>
                    <a:srgbClr val="CC0000"/>
                  </a:solidFill>
                  <a:latin typeface="Georgia" pitchFamily="18" charset="0"/>
                </a:rPr>
                <a:t>higher</a:t>
              </a:r>
              <a:r>
                <a:rPr lang="nl-NL" sz="1000" dirty="0">
                  <a:solidFill>
                    <a:srgbClr val="CC0000"/>
                  </a:solidFill>
                  <a:latin typeface="Georgia" pitchFamily="18" charset="0"/>
                </a:rPr>
                <a:t> </a:t>
              </a:r>
              <a:r>
                <a:rPr lang="nl-NL" sz="1000" dirty="0" err="1">
                  <a:solidFill>
                    <a:srgbClr val="CC0000"/>
                  </a:solidFill>
                  <a:latin typeface="Georgia" pitchFamily="18" charset="0"/>
                </a:rPr>
                <a:t>education</a:t>
              </a:r>
              <a:endParaRPr lang="nl-NL" sz="1000" dirty="0">
                <a:solidFill>
                  <a:srgbClr val="CC0000"/>
                </a:solidFill>
                <a:latin typeface="Georgia" pitchFamily="18" charset="0"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36AF9C0D-ED2D-43A0-9066-9B362C663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4AE1746-33B7-9865-B10C-C3A77EA4A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8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Questions…?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EFA58D8-D28E-4D20-8436-2D84C7304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E6B683-359C-41FE-992D-83B7B0518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61" y="222281"/>
            <a:ext cx="5925924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50AF01-8B69-02F1-1BAD-F79F37C1E2E4}"/>
              </a:ext>
            </a:extLst>
          </p:cNvPr>
          <p:cNvSpPr txBox="1">
            <a:spLocks/>
          </p:cNvSpPr>
          <p:nvPr/>
        </p:nvSpPr>
        <p:spPr>
          <a:xfrm>
            <a:off x="1524001" y="3822622"/>
            <a:ext cx="8676456" cy="199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89AA8C"/>
              </a:buClr>
              <a:buFont typeface="Arial" panose="020B0604020202020204" pitchFamily="34" charset="0"/>
              <a:buNone/>
            </a:pPr>
            <a:endParaRPr lang="en-GB" sz="1600" dirty="0">
              <a:latin typeface="+mj-lt"/>
            </a:endParaRPr>
          </a:p>
          <a:p>
            <a:pPr marL="0" indent="0">
              <a:buClr>
                <a:srgbClr val="89AA8C"/>
              </a:buClr>
              <a:buNone/>
            </a:pPr>
            <a:r>
              <a:rPr lang="en-GB" sz="2000" dirty="0">
                <a:latin typeface="+mj-lt"/>
              </a:rPr>
              <a:t>	More information at</a:t>
            </a:r>
          </a:p>
          <a:p>
            <a:pPr marL="0" indent="0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	Twitter @KiltzLisa or @floreraar</a:t>
            </a:r>
          </a:p>
          <a:p>
            <a:pPr marL="457200" lvl="1" indent="0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	Instagram @lis.lito</a:t>
            </a:r>
          </a:p>
          <a:p>
            <a:pPr marL="457200" lvl="1" indent="0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	</a:t>
            </a:r>
            <a:r>
              <a:rPr lang="en-US" sz="1600" dirty="0">
                <a:latin typeface="+mj-lt"/>
              </a:rPr>
              <a:t>https://thrive.gmw.rug.nl/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E7FC0BB-5021-15C7-0A7A-92FD8E11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18" y="4515440"/>
            <a:ext cx="361006" cy="2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stagram-logo-png-transparent-background-1024x1024 - Adverthia Digital  Marketing">
            <a:extLst>
              <a:ext uri="{FF2B5EF4-FFF2-40B4-BE49-F238E27FC236}">
                <a16:creationId xmlns:a16="http://schemas.microsoft.com/office/drawing/2014/main" id="{34A9EDCD-1D22-3029-0B32-3945A70F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5" y="4835951"/>
            <a:ext cx="296943" cy="2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ternet website icon stroke #AD , #Sponsored, #ad, #website, #icon,  #stroke, #Internet | Website icons, Internet logo, Icon">
            <a:extLst>
              <a:ext uri="{FF2B5EF4-FFF2-40B4-BE49-F238E27FC236}">
                <a16:creationId xmlns:a16="http://schemas.microsoft.com/office/drawing/2014/main" id="{BA7BED55-A8E5-3132-FF7F-6850F524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74" y="5158818"/>
            <a:ext cx="329938" cy="3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1389178" y="2630722"/>
            <a:ext cx="4383932" cy="129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9AA8C"/>
              </a:buClr>
              <a:buNone/>
            </a:pPr>
            <a:r>
              <a:rPr lang="en-GB" sz="2000" b="1" dirty="0">
                <a:solidFill>
                  <a:srgbClr val="89AA8C"/>
                </a:solidFill>
                <a:latin typeface="+mj-lt"/>
              </a:rPr>
              <a:t>Well-being</a:t>
            </a:r>
            <a:r>
              <a:rPr lang="en-GB" sz="2000" b="1" dirty="0">
                <a:latin typeface="+mj-lt"/>
              </a:rPr>
              <a:t> </a:t>
            </a:r>
            <a:br>
              <a:rPr lang="en-GB" sz="2000" b="1" dirty="0">
                <a:latin typeface="+mj-lt"/>
              </a:rPr>
            </a:br>
            <a:r>
              <a:rPr lang="en-US" sz="2000" dirty="0">
                <a:latin typeface="+mj-lt"/>
              </a:rPr>
              <a:t>defined by an accumulation of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sub-facets; presence of well-being and not merely absence of ill-being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09" y="1902784"/>
            <a:ext cx="5959934" cy="49552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4320065"/>
            <a:ext cx="8676456" cy="1124143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en-GB" sz="2000" dirty="0">
                <a:latin typeface="+mj-lt"/>
              </a:rPr>
              <a:t>Student</a:t>
            </a:r>
            <a:r>
              <a:rPr lang="en-GB" sz="2000" b="1" dirty="0">
                <a:latin typeface="+mj-lt"/>
              </a:rPr>
              <a:t> well-being </a:t>
            </a:r>
            <a:r>
              <a:rPr lang="en-GB" sz="2000" dirty="0">
                <a:latin typeface="+mj-lt"/>
              </a:rPr>
              <a:t>appears to be a critical issue in academia </a:t>
            </a:r>
            <a:r>
              <a:rPr lang="da-DK" sz="1000" dirty="0">
                <a:solidFill>
                  <a:srgbClr val="89AA8C"/>
                </a:solidFill>
                <a:latin typeface="+mj-lt"/>
              </a:rPr>
              <a:t>(</a:t>
            </a:r>
            <a:r>
              <a:rPr lang="da-DK" sz="1000" dirty="0" err="1">
                <a:solidFill>
                  <a:srgbClr val="89AA8C"/>
                </a:solidFill>
                <a:latin typeface="+mj-lt"/>
              </a:rPr>
              <a:t>e.g</a:t>
            </a:r>
            <a:r>
              <a:rPr lang="da-DK" sz="1000" dirty="0">
                <a:solidFill>
                  <a:srgbClr val="89AA8C"/>
                </a:solidFill>
                <a:latin typeface="+mj-lt"/>
              </a:rPr>
              <a:t>., </a:t>
            </a:r>
            <a:r>
              <a:rPr lang="da-DK" sz="1000" dirty="0" err="1">
                <a:solidFill>
                  <a:srgbClr val="89AA8C"/>
                </a:solidFill>
                <a:latin typeface="+mj-lt"/>
              </a:rPr>
              <a:t>Bewick</a:t>
            </a:r>
            <a:r>
              <a:rPr lang="da-DK" sz="1000" dirty="0">
                <a:solidFill>
                  <a:srgbClr val="89AA8C"/>
                </a:solidFill>
                <a:latin typeface="+mj-lt"/>
              </a:rPr>
              <a:t> et al., 2010; </a:t>
            </a:r>
            <a:r>
              <a:rPr lang="da-DK" sz="1000" dirty="0" err="1">
                <a:solidFill>
                  <a:srgbClr val="89AA8C"/>
                </a:solidFill>
                <a:latin typeface="+mj-lt"/>
              </a:rPr>
              <a:t>Cooke</a:t>
            </a:r>
            <a:r>
              <a:rPr lang="da-DK" sz="1000" dirty="0">
                <a:solidFill>
                  <a:srgbClr val="89AA8C"/>
                </a:solidFill>
                <a:latin typeface="+mj-lt"/>
              </a:rPr>
              <a:t> et al., 2006; </a:t>
            </a:r>
            <a:r>
              <a:rPr lang="da-DK" sz="1000" dirty="0" err="1">
                <a:solidFill>
                  <a:srgbClr val="89AA8C"/>
                </a:solidFill>
                <a:latin typeface="+mj-lt"/>
              </a:rPr>
              <a:t>Stallman</a:t>
            </a:r>
            <a:r>
              <a:rPr lang="da-DK" sz="1000" dirty="0">
                <a:solidFill>
                  <a:srgbClr val="89AA8C"/>
                </a:solidFill>
                <a:latin typeface="+mj-lt"/>
              </a:rPr>
              <a:t>, 2010)</a:t>
            </a:r>
          </a:p>
          <a:p>
            <a:pPr>
              <a:buClr>
                <a:srgbClr val="89AA8C"/>
              </a:buClr>
            </a:pPr>
            <a:r>
              <a:rPr lang="en-GB" sz="2000" b="1" dirty="0">
                <a:latin typeface="+mj-lt"/>
              </a:rPr>
              <a:t>Resilience</a:t>
            </a:r>
            <a:r>
              <a:rPr lang="en-GB" sz="2000" dirty="0">
                <a:latin typeface="+mj-lt"/>
              </a:rPr>
              <a:t> as individual resource for well-being 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(e.g., </a:t>
            </a:r>
            <a:r>
              <a:rPr lang="en-GB" sz="1000" dirty="0" err="1">
                <a:solidFill>
                  <a:srgbClr val="89AA8C"/>
                </a:solidFill>
                <a:latin typeface="+mj-lt"/>
              </a:rPr>
              <a:t>Denovan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 &amp; </a:t>
            </a:r>
            <a:r>
              <a:rPr lang="en-GB" sz="1000" dirty="0" err="1">
                <a:solidFill>
                  <a:srgbClr val="89AA8C"/>
                </a:solidFill>
                <a:latin typeface="+mj-lt"/>
              </a:rPr>
              <a:t>Macaskill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, 2017; Wu et al., 2020)</a:t>
            </a:r>
          </a:p>
        </p:txBody>
      </p:sp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Theoretical Framework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20F13C-8FA5-4DD0-91F0-87C16B0FE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6343492" y="2630722"/>
            <a:ext cx="4383932" cy="133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9AA8C"/>
              </a:buClr>
              <a:buNone/>
            </a:pPr>
            <a:r>
              <a:rPr lang="en-GB" sz="2000" b="1" dirty="0">
                <a:solidFill>
                  <a:srgbClr val="89AA8C"/>
                </a:solidFill>
                <a:latin typeface="+mj-lt"/>
              </a:rPr>
              <a:t>Resilience</a:t>
            </a:r>
            <a:br>
              <a:rPr lang="en-GB" sz="2000" b="1" dirty="0">
                <a:latin typeface="+mj-lt"/>
              </a:rPr>
            </a:br>
            <a:r>
              <a:rPr lang="en-US" sz="2000" dirty="0">
                <a:latin typeface="+mj-lt"/>
              </a:rPr>
              <a:t>defined as the capacity to </a:t>
            </a:r>
            <a:r>
              <a:rPr lang="en-US" sz="2000" dirty="0" err="1">
                <a:latin typeface="+mj-lt"/>
              </a:rPr>
              <a:t>mobilise</a:t>
            </a:r>
            <a:r>
              <a:rPr lang="en-US" sz="2000" dirty="0">
                <a:latin typeface="+mj-lt"/>
              </a:rPr>
              <a:t> resources to face adversities and bounce back to the original psychological state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5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en-GB" sz="2000" dirty="0">
                <a:latin typeface="+mj-lt"/>
              </a:rPr>
              <a:t>Most interventions keep to an individual level 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(e.g., Akeman et al., 2020; </a:t>
            </a:r>
            <a:r>
              <a:rPr lang="en-GB" sz="1000" dirty="0" err="1">
                <a:solidFill>
                  <a:srgbClr val="89AA8C"/>
                </a:solidFill>
                <a:latin typeface="+mj-lt"/>
              </a:rPr>
              <a:t>Lanz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, 2020)</a:t>
            </a:r>
            <a:r>
              <a:rPr lang="en-GB" sz="2000" dirty="0">
                <a:latin typeface="+mj-lt"/>
              </a:rPr>
              <a:t>, whereas systemic interventions </a:t>
            </a:r>
            <a:r>
              <a:rPr lang="en-US" sz="1000" dirty="0">
                <a:solidFill>
                  <a:srgbClr val="89AA8C"/>
                </a:solidFill>
                <a:latin typeface="+mj-lt"/>
              </a:rPr>
              <a:t>(such as </a:t>
            </a:r>
            <a:r>
              <a:rPr lang="en-US" sz="1000" dirty="0" err="1">
                <a:solidFill>
                  <a:srgbClr val="89AA8C"/>
                </a:solidFill>
                <a:latin typeface="+mj-lt"/>
              </a:rPr>
              <a:t>Larcombe</a:t>
            </a:r>
            <a:r>
              <a:rPr lang="en-US" sz="1000" dirty="0">
                <a:solidFill>
                  <a:srgbClr val="89AA8C"/>
                </a:solidFill>
                <a:latin typeface="+mj-lt"/>
              </a:rPr>
              <a:t> et al., 2015; </a:t>
            </a:r>
            <a:r>
              <a:rPr lang="en-US" sz="1000" dirty="0" err="1">
                <a:solidFill>
                  <a:srgbClr val="89AA8C"/>
                </a:solidFill>
                <a:latin typeface="+mj-lt"/>
              </a:rPr>
              <a:t>Baik</a:t>
            </a:r>
            <a:r>
              <a:rPr lang="en-US" sz="1000" dirty="0">
                <a:solidFill>
                  <a:srgbClr val="89AA8C"/>
                </a:solidFill>
                <a:latin typeface="+mj-lt"/>
              </a:rPr>
              <a:t> et al., 2017)</a:t>
            </a:r>
            <a:r>
              <a:rPr lang="en-GB" sz="2000" dirty="0">
                <a:latin typeface="+mj-lt"/>
              </a:rPr>
              <a:t> remain scarce</a:t>
            </a:r>
          </a:p>
          <a:p>
            <a:pPr>
              <a:buClr>
                <a:srgbClr val="89AA8C"/>
              </a:buClr>
            </a:pPr>
            <a:r>
              <a:rPr lang="en-GB" sz="2000" dirty="0">
                <a:latin typeface="+mj-lt"/>
              </a:rPr>
              <a:t>Self-Determination Theory &amp; basic psychological needs 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(</a:t>
            </a:r>
            <a:r>
              <a:rPr lang="en-GB" sz="1000" dirty="0" err="1">
                <a:solidFill>
                  <a:srgbClr val="89AA8C"/>
                </a:solidFill>
                <a:latin typeface="+mj-lt"/>
              </a:rPr>
              <a:t>Deci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 &amp; Ryan, 1985)</a:t>
            </a:r>
          </a:p>
        </p:txBody>
      </p:sp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Theoretical Framework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20F13C-8FA5-4DD0-91F0-87C16B0FE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9" y="3704314"/>
            <a:ext cx="7704837" cy="3039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13" y="2786465"/>
            <a:ext cx="5193368" cy="37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2" y="2008974"/>
            <a:ext cx="11720436" cy="4340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7" y="1873661"/>
            <a:ext cx="10848933" cy="4672612"/>
          </a:xfrm>
          <a:prstGeom prst="rect">
            <a:avLst/>
          </a:prstGeom>
        </p:spPr>
      </p:pic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The intervention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20F13C-8FA5-4DD0-91F0-87C16B0FE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" y="2572991"/>
            <a:ext cx="12075666" cy="4472047"/>
          </a:xfrm>
          <a:prstGeom prst="rect">
            <a:avLst/>
          </a:prstGeom>
        </p:spPr>
      </p:pic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Research Questions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2129164"/>
          </a:xfrm>
        </p:spPr>
        <p:txBody>
          <a:bodyPr>
            <a:normAutofit/>
          </a:bodyPr>
          <a:lstStyle/>
          <a:p>
            <a:pPr marL="0" indent="0">
              <a:buClr>
                <a:srgbClr val="89AA8C"/>
              </a:buClr>
              <a:buNone/>
            </a:pPr>
            <a:r>
              <a:rPr lang="en-US" sz="2000" dirty="0">
                <a:solidFill>
                  <a:srgbClr val="89AA8C"/>
                </a:solidFill>
              </a:rPr>
              <a:t>RQ.1 </a:t>
            </a:r>
            <a:r>
              <a:rPr lang="en-US" sz="2000" dirty="0">
                <a:latin typeface="+mj-lt"/>
              </a:rPr>
              <a:t>How effective is the intervention in promoting students’ well-being and resilience above aspects already present in the course manual that promote need satisfaction independently from the intervention?</a:t>
            </a:r>
            <a:endParaRPr lang="en-US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 marL="0" indent="0">
              <a:buClr>
                <a:srgbClr val="89AA8C"/>
              </a:buClr>
              <a:buNone/>
            </a:pPr>
            <a:r>
              <a:rPr lang="en-GB" sz="2000" dirty="0">
                <a:solidFill>
                  <a:srgbClr val="89AA8C"/>
                </a:solidFill>
              </a:rPr>
              <a:t>RQ.2 </a:t>
            </a:r>
            <a:r>
              <a:rPr lang="en-US" sz="2000" dirty="0">
                <a:latin typeface="+mj-lt"/>
              </a:rPr>
              <a:t>How do teachers and students experience the intervention regarding its potential to promote student well-being?</a:t>
            </a:r>
          </a:p>
        </p:txBody>
      </p:sp>
    </p:spTree>
    <p:extLst>
      <p:ext uri="{BB962C8B-B14F-4D97-AF65-F5344CB8AC3E}">
        <p14:creationId xmlns:p14="http://schemas.microsoft.com/office/powerpoint/2010/main" val="9991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Experimental</a:t>
            </a:r>
            <a:r>
              <a:rPr lang="nl-NL" sz="2000" dirty="0">
                <a:latin typeface="+mj-lt"/>
              </a:rPr>
              <a:t> course (</a:t>
            </a:r>
            <a:r>
              <a:rPr lang="en-GB" sz="2100" dirty="0">
                <a:latin typeface="+mj-lt"/>
              </a:rPr>
              <a:t>n t1 </a:t>
            </a:r>
            <a:r>
              <a:rPr lang="nl-NL" sz="2000" dirty="0">
                <a:latin typeface="+mj-lt"/>
              </a:rPr>
              <a:t> = 41, n t2 = 20, n t3 = 11)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1</a:t>
            </a:r>
            <a:r>
              <a:rPr lang="en-US" sz="1600" baseline="30000" dirty="0">
                <a:latin typeface="+mj-lt"/>
              </a:rPr>
              <a:t>st</a:t>
            </a:r>
            <a:r>
              <a:rPr lang="en-US" sz="1600" dirty="0">
                <a:latin typeface="+mj-lt"/>
              </a:rPr>
              <a:t> year Bachelor course, spatial sciences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44% female, 54% male, 2% </a:t>
            </a:r>
            <a:r>
              <a:rPr lang="en-US" sz="1600" dirty="0" err="1">
                <a:latin typeface="+mj-lt"/>
              </a:rPr>
              <a:t>agender</a:t>
            </a:r>
            <a:r>
              <a:rPr lang="en-US" sz="1600" dirty="0">
                <a:latin typeface="+mj-lt"/>
              </a:rPr>
              <a:t>/non-binary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17-23 years old (</a:t>
            </a:r>
            <a:r>
              <a:rPr lang="en-US" sz="1600" i="1" dirty="0">
                <a:latin typeface="+mj-lt"/>
              </a:rPr>
              <a:t>M</a:t>
            </a:r>
            <a:r>
              <a:rPr lang="en-US" sz="1600" dirty="0">
                <a:latin typeface="+mj-lt"/>
              </a:rPr>
              <a:t> = 19.5, </a:t>
            </a:r>
            <a:r>
              <a:rPr lang="en-US" sz="1600" i="1" dirty="0">
                <a:latin typeface="+mj-lt"/>
              </a:rPr>
              <a:t>SD</a:t>
            </a:r>
            <a:r>
              <a:rPr lang="en-US" sz="1600" dirty="0">
                <a:latin typeface="+mj-lt"/>
              </a:rPr>
              <a:t> = 0.2)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44% international, 24% first-generation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Control course (n t1 = 38, n t2 = 19, n t3 = 8)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1</a:t>
            </a:r>
            <a:r>
              <a:rPr lang="en-US" sz="1600" baseline="30000" dirty="0">
                <a:latin typeface="+mj-lt"/>
              </a:rPr>
              <a:t>st</a:t>
            </a:r>
            <a:r>
              <a:rPr lang="en-US" sz="1600" dirty="0">
                <a:latin typeface="+mj-lt"/>
              </a:rPr>
              <a:t> year Bachelor course, spatial sciences</a:t>
            </a:r>
          </a:p>
          <a:p>
            <a:pPr lvl="1">
              <a:buClr>
                <a:srgbClr val="89AA8C"/>
              </a:buClr>
            </a:pPr>
            <a:r>
              <a:rPr lang="it-IT" sz="1600" dirty="0">
                <a:latin typeface="+mj-lt"/>
              </a:rPr>
              <a:t>34% </a:t>
            </a:r>
            <a:r>
              <a:rPr lang="it-IT" sz="1600" dirty="0" err="1">
                <a:latin typeface="+mj-lt"/>
              </a:rPr>
              <a:t>female</a:t>
            </a:r>
            <a:r>
              <a:rPr lang="it-IT" sz="1600" dirty="0">
                <a:latin typeface="+mj-lt"/>
              </a:rPr>
              <a:t>, 61% male, 5% </a:t>
            </a:r>
            <a:r>
              <a:rPr lang="it-IT" sz="1600" dirty="0" err="1">
                <a:latin typeface="+mj-lt"/>
              </a:rPr>
              <a:t>agender</a:t>
            </a:r>
            <a:r>
              <a:rPr lang="it-IT" sz="1600" dirty="0">
                <a:latin typeface="+mj-lt"/>
              </a:rPr>
              <a:t>/non-</a:t>
            </a:r>
            <a:r>
              <a:rPr lang="it-IT" sz="1600" dirty="0" err="1">
                <a:latin typeface="+mj-lt"/>
              </a:rPr>
              <a:t>binary</a:t>
            </a:r>
            <a:endParaRPr lang="it-IT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18-33 years old (M = 19.7, SD = 0.5)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45% international, 24% first-generation</a:t>
            </a:r>
          </a:p>
        </p:txBody>
      </p:sp>
    </p:spTree>
    <p:extLst>
      <p:ext uri="{BB962C8B-B14F-4D97-AF65-F5344CB8AC3E}">
        <p14:creationId xmlns:p14="http://schemas.microsoft.com/office/powerpoint/2010/main" val="36078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34" y="3914274"/>
            <a:ext cx="7029991" cy="2603455"/>
          </a:xfrm>
          <a:prstGeom prst="rect">
            <a:avLst/>
          </a:prstGeom>
        </p:spPr>
      </p:pic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Observational</a:t>
            </a:r>
            <a:r>
              <a:rPr lang="nl-NL" sz="2000" dirty="0">
                <a:latin typeface="+mj-lt"/>
              </a:rPr>
              <a:t> data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during the sessions; poll with </a:t>
            </a:r>
            <a:r>
              <a:rPr lang="en-US" sz="1600" dirty="0" err="1">
                <a:latin typeface="+mj-lt"/>
              </a:rPr>
              <a:t>mentimeter</a:t>
            </a:r>
            <a:r>
              <a:rPr lang="en-US" sz="1600" dirty="0">
                <a:latin typeface="+mj-lt"/>
              </a:rPr>
              <a:t>© or poll everywhere© &amp; subsequent discussion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Survey data</a:t>
            </a: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longitudinal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with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three</a:t>
            </a:r>
            <a:r>
              <a:rPr lang="nl-NL" sz="1600" dirty="0">
                <a:latin typeface="+mj-lt"/>
              </a:rPr>
              <a:t> points of </a:t>
            </a:r>
            <a:r>
              <a:rPr lang="nl-NL" sz="1600" dirty="0" err="1">
                <a:latin typeface="+mj-lt"/>
              </a:rPr>
              <a:t>measurement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Well-</a:t>
            </a:r>
            <a:r>
              <a:rPr lang="nl-NL" sz="1600" dirty="0" err="1">
                <a:latin typeface="+mj-lt"/>
              </a:rPr>
              <a:t>being</a:t>
            </a:r>
            <a:r>
              <a:rPr lang="nl-NL" sz="1600" dirty="0">
                <a:latin typeface="+mj-lt"/>
              </a:rPr>
              <a:t>: WHO-5 </a:t>
            </a:r>
            <a:r>
              <a:rPr lang="nl-NL" sz="1000" dirty="0">
                <a:solidFill>
                  <a:srgbClr val="89AA8C"/>
                </a:solidFill>
                <a:latin typeface="+mj-lt"/>
              </a:rPr>
              <a:t>(World Health </a:t>
            </a:r>
            <a:r>
              <a:rPr lang="nl-NL" sz="1000" dirty="0" err="1">
                <a:solidFill>
                  <a:srgbClr val="89AA8C"/>
                </a:solidFill>
                <a:latin typeface="+mj-lt"/>
              </a:rPr>
              <a:t>Organization</a:t>
            </a:r>
            <a:r>
              <a:rPr lang="nl-NL" sz="1000" dirty="0">
                <a:solidFill>
                  <a:srgbClr val="89AA8C"/>
                </a:solidFill>
                <a:latin typeface="+mj-lt"/>
              </a:rPr>
              <a:t>, 1998)</a:t>
            </a:r>
            <a:r>
              <a:rPr lang="nl-NL" sz="1600" dirty="0">
                <a:latin typeface="+mj-lt"/>
              </a:rPr>
              <a:t>, PANAS </a:t>
            </a:r>
            <a:r>
              <a:rPr lang="nl-NL" sz="1100" dirty="0">
                <a:solidFill>
                  <a:srgbClr val="89AA8C"/>
                </a:solidFill>
                <a:latin typeface="+mj-lt"/>
              </a:rPr>
              <a:t>(Watson et al., 1988)</a:t>
            </a: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Resilience</a:t>
            </a:r>
            <a:r>
              <a:rPr lang="nl-NL" sz="1600" dirty="0">
                <a:latin typeface="+mj-lt"/>
              </a:rPr>
              <a:t>: BRS </a:t>
            </a:r>
            <a:r>
              <a:rPr lang="nl-NL" sz="1100" dirty="0">
                <a:solidFill>
                  <a:srgbClr val="89AA8C"/>
                </a:solidFill>
                <a:latin typeface="+mj-lt"/>
              </a:rPr>
              <a:t>(Smith et al., 2008)</a:t>
            </a: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BPN: BPNSNF </a:t>
            </a:r>
            <a:r>
              <a:rPr lang="nl-NL" sz="1100" dirty="0">
                <a:solidFill>
                  <a:srgbClr val="89AA8C"/>
                </a:solidFill>
                <a:latin typeface="+mj-lt"/>
              </a:rPr>
              <a:t>(Chen et al., 2015)</a:t>
            </a:r>
          </a:p>
          <a:p>
            <a:pPr marL="0" indent="0">
              <a:buClr>
                <a:srgbClr val="89AA8C"/>
              </a:buClr>
              <a:buNone/>
            </a:pPr>
            <a:endParaRPr lang="en-US" sz="20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en-US" sz="2000" dirty="0">
                <a:latin typeface="+mj-lt"/>
              </a:rPr>
              <a:t>Interview data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Focus group students (n = 2)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Interview with teachers (n = 2)</a:t>
            </a:r>
          </a:p>
        </p:txBody>
      </p:sp>
    </p:spTree>
    <p:extLst>
      <p:ext uri="{BB962C8B-B14F-4D97-AF65-F5344CB8AC3E}">
        <p14:creationId xmlns:p14="http://schemas.microsoft.com/office/powerpoint/2010/main" val="20523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1583733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Analysis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Observational data: descriptive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Survey data: correlations, multiple regression, MANOVA, descriptive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Interview data: descriptive</a:t>
            </a:r>
          </a:p>
        </p:txBody>
      </p:sp>
    </p:spTree>
    <p:extLst>
      <p:ext uri="{BB962C8B-B14F-4D97-AF65-F5344CB8AC3E}">
        <p14:creationId xmlns:p14="http://schemas.microsoft.com/office/powerpoint/2010/main" val="20977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32424" r="30181"/>
          <a:stretch/>
        </p:blipFill>
        <p:spPr>
          <a:xfrm>
            <a:off x="8893085" y="3574473"/>
            <a:ext cx="2930353" cy="326734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621206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Student’s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suggestions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for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the</a:t>
            </a:r>
            <a:r>
              <a:rPr lang="nl-NL" sz="2000" dirty="0">
                <a:latin typeface="+mj-lt"/>
              </a:rPr>
              <a:t> course:</a:t>
            </a:r>
          </a:p>
        </p:txBody>
      </p:sp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grpSp>
        <p:nvGrpSpPr>
          <p:cNvPr id="13" name="Gruppieren 28">
            <a:extLst>
              <a:ext uri="{FF2B5EF4-FFF2-40B4-BE49-F238E27FC236}">
                <a16:creationId xmlns:a16="http://schemas.microsoft.com/office/drawing/2014/main" id="{37A15358-E5FE-40AF-AEB5-776821205EFF}"/>
              </a:ext>
            </a:extLst>
          </p:cNvPr>
          <p:cNvGrpSpPr/>
          <p:nvPr/>
        </p:nvGrpSpPr>
        <p:grpSpPr>
          <a:xfrm>
            <a:off x="5506887" y="3813003"/>
            <a:ext cx="3614421" cy="2123397"/>
            <a:chOff x="1339131" y="3991650"/>
            <a:chExt cx="4452621" cy="1352513"/>
          </a:xfrm>
        </p:grpSpPr>
        <p:sp>
          <p:nvSpPr>
            <p:cNvPr id="17" name="Sprechblase: oval 29">
              <a:extLst>
                <a:ext uri="{FF2B5EF4-FFF2-40B4-BE49-F238E27FC236}">
                  <a16:creationId xmlns:a16="http://schemas.microsoft.com/office/drawing/2014/main" id="{65237649-891E-49DF-8831-1B5F89531893}"/>
                </a:ext>
              </a:extLst>
            </p:cNvPr>
            <p:cNvSpPr/>
            <p:nvPr/>
          </p:nvSpPr>
          <p:spPr>
            <a:xfrm>
              <a:off x="1339131" y="3991650"/>
              <a:ext cx="4452621" cy="1352513"/>
            </a:xfrm>
            <a:prstGeom prst="wedgeEllipseCallout">
              <a:avLst>
                <a:gd name="adj1" fmla="val 52996"/>
                <a:gd name="adj2" fmla="val 33533"/>
              </a:avLst>
            </a:prstGeom>
            <a:solidFill>
              <a:srgbClr val="89AA8C">
                <a:alpha val="5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Textfeld 30">
              <a:extLst>
                <a:ext uri="{FF2B5EF4-FFF2-40B4-BE49-F238E27FC236}">
                  <a16:creationId xmlns:a16="http://schemas.microsoft.com/office/drawing/2014/main" id="{93342A2B-BBF3-4370-9E17-28BED1244444}"/>
                </a:ext>
              </a:extLst>
            </p:cNvPr>
            <p:cNvSpPr txBox="1"/>
            <p:nvPr/>
          </p:nvSpPr>
          <p:spPr>
            <a:xfrm>
              <a:off x="1786724" y="4320443"/>
              <a:ext cx="3659036" cy="764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Discussion from everyone's perspectives, experiences and backgrounds (when working in a group)</a:t>
              </a:r>
            </a:p>
          </p:txBody>
        </p:sp>
      </p:grpSp>
      <p:grpSp>
        <p:nvGrpSpPr>
          <p:cNvPr id="19" name="Gruppieren 28">
            <a:extLst>
              <a:ext uri="{FF2B5EF4-FFF2-40B4-BE49-F238E27FC236}">
                <a16:creationId xmlns:a16="http://schemas.microsoft.com/office/drawing/2014/main" id="{37A15358-E5FE-40AF-AEB5-776821205EFF}"/>
              </a:ext>
            </a:extLst>
          </p:cNvPr>
          <p:cNvGrpSpPr/>
          <p:nvPr/>
        </p:nvGrpSpPr>
        <p:grpSpPr>
          <a:xfrm>
            <a:off x="333584" y="4028408"/>
            <a:ext cx="3614421" cy="2359473"/>
            <a:chOff x="1339131" y="3991650"/>
            <a:chExt cx="4452621" cy="1502883"/>
          </a:xfrm>
        </p:grpSpPr>
        <p:sp>
          <p:nvSpPr>
            <p:cNvPr id="20" name="Sprechblase: oval 29">
              <a:extLst>
                <a:ext uri="{FF2B5EF4-FFF2-40B4-BE49-F238E27FC236}">
                  <a16:creationId xmlns:a16="http://schemas.microsoft.com/office/drawing/2014/main" id="{65237649-891E-49DF-8831-1B5F89531893}"/>
                </a:ext>
              </a:extLst>
            </p:cNvPr>
            <p:cNvSpPr/>
            <p:nvPr/>
          </p:nvSpPr>
          <p:spPr>
            <a:xfrm>
              <a:off x="1339131" y="3991650"/>
              <a:ext cx="4452621" cy="1502883"/>
            </a:xfrm>
            <a:prstGeom prst="wedgeEllipseCallout">
              <a:avLst>
                <a:gd name="adj1" fmla="val -15951"/>
                <a:gd name="adj2" fmla="val 62500"/>
              </a:avLst>
            </a:prstGeom>
            <a:solidFill>
              <a:srgbClr val="89AA8C">
                <a:alpha val="5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xtfeld 30">
              <a:extLst>
                <a:ext uri="{FF2B5EF4-FFF2-40B4-BE49-F238E27FC236}">
                  <a16:creationId xmlns:a16="http://schemas.microsoft.com/office/drawing/2014/main" id="{93342A2B-BBF3-4370-9E17-28BED1244444}"/>
                </a:ext>
              </a:extLst>
            </p:cNvPr>
            <p:cNvSpPr txBox="1"/>
            <p:nvPr/>
          </p:nvSpPr>
          <p:spPr>
            <a:xfrm>
              <a:off x="1786724" y="4320443"/>
              <a:ext cx="3659036" cy="764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Autonomy to make as many decisions in regard to the course yourself (e.g. self-enrollment for groups) </a:t>
              </a:r>
            </a:p>
          </p:txBody>
        </p:sp>
      </p:grpSp>
      <p:grpSp>
        <p:nvGrpSpPr>
          <p:cNvPr id="22" name="Gruppieren 28">
            <a:extLst>
              <a:ext uri="{FF2B5EF4-FFF2-40B4-BE49-F238E27FC236}">
                <a16:creationId xmlns:a16="http://schemas.microsoft.com/office/drawing/2014/main" id="{37A15358-E5FE-40AF-AEB5-776821205EFF}"/>
              </a:ext>
            </a:extLst>
          </p:cNvPr>
          <p:cNvGrpSpPr/>
          <p:nvPr/>
        </p:nvGrpSpPr>
        <p:grpSpPr>
          <a:xfrm>
            <a:off x="2702916" y="2775284"/>
            <a:ext cx="3614421" cy="2009135"/>
            <a:chOff x="1339131" y="3991651"/>
            <a:chExt cx="4452621" cy="1279733"/>
          </a:xfrm>
        </p:grpSpPr>
        <p:sp>
          <p:nvSpPr>
            <p:cNvPr id="23" name="Sprechblase: oval 29">
              <a:extLst>
                <a:ext uri="{FF2B5EF4-FFF2-40B4-BE49-F238E27FC236}">
                  <a16:creationId xmlns:a16="http://schemas.microsoft.com/office/drawing/2014/main" id="{65237649-891E-49DF-8831-1B5F89531893}"/>
                </a:ext>
              </a:extLst>
            </p:cNvPr>
            <p:cNvSpPr/>
            <p:nvPr/>
          </p:nvSpPr>
          <p:spPr>
            <a:xfrm>
              <a:off x="1339131" y="3991651"/>
              <a:ext cx="4452621" cy="1279733"/>
            </a:xfrm>
            <a:prstGeom prst="wedgeEllipseCallout">
              <a:avLst>
                <a:gd name="adj1" fmla="val 11164"/>
                <a:gd name="adj2" fmla="val 67763"/>
              </a:avLst>
            </a:prstGeom>
            <a:solidFill>
              <a:srgbClr val="89AA8C">
                <a:alpha val="5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xtfeld 30">
              <a:extLst>
                <a:ext uri="{FF2B5EF4-FFF2-40B4-BE49-F238E27FC236}">
                  <a16:creationId xmlns:a16="http://schemas.microsoft.com/office/drawing/2014/main" id="{93342A2B-BBF3-4370-9E17-28BED1244444}"/>
                </a:ext>
              </a:extLst>
            </p:cNvPr>
            <p:cNvSpPr txBox="1"/>
            <p:nvPr/>
          </p:nvSpPr>
          <p:spPr>
            <a:xfrm>
              <a:off x="1786724" y="4320443"/>
              <a:ext cx="3659036" cy="5881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have as much time between teachers and students to discuss material and lectures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7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Breitbild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Office Theme</vt:lpstr>
      <vt:lpstr>PowerPoint-Präsentation</vt:lpstr>
      <vt:lpstr>Theoretical Framework</vt:lpstr>
      <vt:lpstr>Theoretical Framework</vt:lpstr>
      <vt:lpstr>The intervention</vt:lpstr>
      <vt:lpstr>Research Questions</vt:lpstr>
      <vt:lpstr>Method</vt:lpstr>
      <vt:lpstr>Method</vt:lpstr>
      <vt:lpstr>Method</vt:lpstr>
      <vt:lpstr>Results</vt:lpstr>
      <vt:lpstr>Results</vt:lpstr>
      <vt:lpstr>Results</vt:lpstr>
      <vt:lpstr>Results</vt:lpstr>
      <vt:lpstr>Discussion</vt:lpstr>
      <vt:lpstr>Take-home message</vt:lpstr>
      <vt:lpstr>Thanks to…</vt:lpstr>
      <vt:lpstr>Questions…?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 Kiltz</dc:creator>
  <cp:lastModifiedBy>Li Ki</cp:lastModifiedBy>
  <cp:revision>102</cp:revision>
  <dcterms:created xsi:type="dcterms:W3CDTF">2021-06-21T10:45:04Z</dcterms:created>
  <dcterms:modified xsi:type="dcterms:W3CDTF">2022-07-15T13:25:38Z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