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  <p:sldMasterId id="2147483652" r:id="rId3"/>
  </p:sldMasterIdLst>
  <p:notesMasterIdLst>
    <p:notesMasterId r:id="rId18"/>
  </p:notesMasterIdLst>
  <p:handoutMasterIdLst>
    <p:handoutMasterId r:id="rId19"/>
  </p:handoutMasterIdLst>
  <p:sldIdLst>
    <p:sldId id="257" r:id="rId4"/>
    <p:sldId id="258" r:id="rId5"/>
    <p:sldId id="277" r:id="rId6"/>
    <p:sldId id="264" r:id="rId7"/>
    <p:sldId id="266" r:id="rId8"/>
    <p:sldId id="278" r:id="rId9"/>
    <p:sldId id="274" r:id="rId10"/>
    <p:sldId id="280" r:id="rId11"/>
    <p:sldId id="292" r:id="rId12"/>
    <p:sldId id="268" r:id="rId13"/>
    <p:sldId id="286" r:id="rId14"/>
    <p:sldId id="291" r:id="rId15"/>
    <p:sldId id="289" r:id="rId16"/>
    <p:sldId id="290" r:id="rId17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m Fokkens" initials="WF" lastIdx="5" clrIdx="0">
    <p:extLst>
      <p:ext uri="{19B8F6BF-5375-455C-9EA6-DF929625EA0E}">
        <p15:presenceInfo xmlns:p15="http://schemas.microsoft.com/office/powerpoint/2012/main" userId="S-1-5-21-1846805829-2223450062-1753439725-10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00"/>
    <a:srgbClr val="CC0000"/>
    <a:srgbClr val="50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2924" autoAdjust="0"/>
  </p:normalViewPr>
  <p:slideViewPr>
    <p:cSldViewPr>
      <p:cViewPr varScale="1">
        <p:scale>
          <a:sx n="60" d="100"/>
          <a:sy n="60" d="100"/>
        </p:scale>
        <p:origin x="1668" y="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-188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485BA7-730B-4FC3-946B-94DE448F4F82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7EF582ED-620A-489B-A56E-F05112577757}">
      <dgm:prSet phldrT="[Text]" custT="1"/>
      <dgm:spPr/>
      <dgm:t>
        <a:bodyPr/>
        <a:lstStyle/>
        <a:p>
          <a:r>
            <a:rPr lang="en-CA" sz="1600" dirty="0"/>
            <a:t>Initial Coding</a:t>
          </a:r>
          <a:endParaRPr lang="en-US" sz="1600" dirty="0"/>
        </a:p>
      </dgm:t>
    </dgm:pt>
    <dgm:pt modelId="{7A115743-8331-4622-875E-26DFD3B43991}" type="parTrans" cxnId="{1E5DC378-C0AE-4540-88E0-274CB6FCDA82}">
      <dgm:prSet/>
      <dgm:spPr/>
      <dgm:t>
        <a:bodyPr/>
        <a:lstStyle/>
        <a:p>
          <a:endParaRPr lang="en-US"/>
        </a:p>
      </dgm:t>
    </dgm:pt>
    <dgm:pt modelId="{A8D1168D-21B5-46E6-985D-1F1E62B7E7BA}" type="sibTrans" cxnId="{1E5DC378-C0AE-4540-88E0-274CB6FCDA82}">
      <dgm:prSet/>
      <dgm:spPr/>
      <dgm:t>
        <a:bodyPr/>
        <a:lstStyle/>
        <a:p>
          <a:endParaRPr lang="en-US"/>
        </a:p>
      </dgm:t>
    </dgm:pt>
    <dgm:pt modelId="{1C227601-13C6-445C-9983-324DAD3F7278}">
      <dgm:prSet phldrT="[Text]" custT="1"/>
      <dgm:spPr/>
      <dgm:t>
        <a:bodyPr/>
        <a:lstStyle/>
        <a:p>
          <a:r>
            <a:rPr lang="en-CA" sz="1600" dirty="0"/>
            <a:t>Coding Throughout</a:t>
          </a:r>
          <a:endParaRPr lang="en-US" sz="1600" dirty="0"/>
        </a:p>
      </dgm:t>
    </dgm:pt>
    <dgm:pt modelId="{0681A6AC-8B43-4C3E-9B5B-A9F0F8F0C2F9}" type="parTrans" cxnId="{4BEC6DF3-2DFE-4436-BAC1-15363927100B}">
      <dgm:prSet/>
      <dgm:spPr/>
      <dgm:t>
        <a:bodyPr/>
        <a:lstStyle/>
        <a:p>
          <a:endParaRPr lang="en-US"/>
        </a:p>
      </dgm:t>
    </dgm:pt>
    <dgm:pt modelId="{8B9133DD-D053-4550-912B-DF01BB00D52C}" type="sibTrans" cxnId="{4BEC6DF3-2DFE-4436-BAC1-15363927100B}">
      <dgm:prSet/>
      <dgm:spPr/>
      <dgm:t>
        <a:bodyPr/>
        <a:lstStyle/>
        <a:p>
          <a:endParaRPr lang="en-US"/>
        </a:p>
      </dgm:t>
    </dgm:pt>
    <dgm:pt modelId="{4F132827-89BF-4C7E-92D8-296C99B4DF84}">
      <dgm:prSet phldrT="[Text]"/>
      <dgm:spPr/>
      <dgm:t>
        <a:bodyPr/>
        <a:lstStyle/>
        <a:p>
          <a:r>
            <a:rPr lang="en-CA" dirty="0"/>
            <a:t>Final Codebook</a:t>
          </a:r>
          <a:endParaRPr lang="en-US" dirty="0"/>
        </a:p>
      </dgm:t>
    </dgm:pt>
    <dgm:pt modelId="{5B07CEAA-6E59-4E51-9CAF-073791E0A203}" type="parTrans" cxnId="{4814A77B-5ABE-469F-A51F-F83540AC6C61}">
      <dgm:prSet/>
      <dgm:spPr/>
      <dgm:t>
        <a:bodyPr/>
        <a:lstStyle/>
        <a:p>
          <a:endParaRPr lang="en-US"/>
        </a:p>
      </dgm:t>
    </dgm:pt>
    <dgm:pt modelId="{3377C654-DB0B-41B4-B208-FA5A8FE3AC25}" type="sibTrans" cxnId="{4814A77B-5ABE-469F-A51F-F83540AC6C61}">
      <dgm:prSet/>
      <dgm:spPr/>
      <dgm:t>
        <a:bodyPr/>
        <a:lstStyle/>
        <a:p>
          <a:endParaRPr lang="en-US"/>
        </a:p>
      </dgm:t>
    </dgm:pt>
    <dgm:pt modelId="{2F43C704-7413-42D5-87F7-4D014AF851F9}">
      <dgm:prSet phldrT="[Text]"/>
      <dgm:spPr/>
      <dgm:t>
        <a:bodyPr/>
        <a:lstStyle/>
        <a:p>
          <a:r>
            <a:rPr lang="en-CA" dirty="0"/>
            <a:t>Finding Overarching Themes</a:t>
          </a:r>
          <a:endParaRPr lang="en-US" dirty="0"/>
        </a:p>
      </dgm:t>
    </dgm:pt>
    <dgm:pt modelId="{9CD08CEF-C3C6-43CB-9079-449D480D1F32}" type="parTrans" cxnId="{73F583B5-A008-4FF5-8942-A58096372A4C}">
      <dgm:prSet/>
      <dgm:spPr/>
      <dgm:t>
        <a:bodyPr/>
        <a:lstStyle/>
        <a:p>
          <a:endParaRPr lang="en-US"/>
        </a:p>
      </dgm:t>
    </dgm:pt>
    <dgm:pt modelId="{E8A62460-6D50-4D9B-9FBD-A0B8521B3D0B}" type="sibTrans" cxnId="{73F583B5-A008-4FF5-8942-A58096372A4C}">
      <dgm:prSet/>
      <dgm:spPr/>
      <dgm:t>
        <a:bodyPr/>
        <a:lstStyle/>
        <a:p>
          <a:endParaRPr lang="en-US"/>
        </a:p>
      </dgm:t>
    </dgm:pt>
    <dgm:pt modelId="{8362E412-2F19-4379-BDE0-6F2571295F6A}" type="pres">
      <dgm:prSet presAssocID="{EF485BA7-730B-4FC3-946B-94DE448F4F82}" presName="rootnode" presStyleCnt="0">
        <dgm:presLayoutVars>
          <dgm:chMax/>
          <dgm:chPref/>
          <dgm:dir/>
          <dgm:animLvl val="lvl"/>
        </dgm:presLayoutVars>
      </dgm:prSet>
      <dgm:spPr/>
    </dgm:pt>
    <dgm:pt modelId="{ED08D056-A279-4BAF-88C8-6F32EAC2A8AD}" type="pres">
      <dgm:prSet presAssocID="{7EF582ED-620A-489B-A56E-F05112577757}" presName="composite" presStyleCnt="0"/>
      <dgm:spPr/>
    </dgm:pt>
    <dgm:pt modelId="{BE5FE447-631D-45E5-9061-E3088112CAD2}" type="pres">
      <dgm:prSet presAssocID="{7EF582ED-620A-489B-A56E-F05112577757}" presName="bentUpArrow1" presStyleLbl="alignImgPlace1" presStyleIdx="0" presStyleCnt="3"/>
      <dgm:spPr/>
    </dgm:pt>
    <dgm:pt modelId="{1DAC4769-7388-4120-A25A-BCE5806DEEFC}" type="pres">
      <dgm:prSet presAssocID="{7EF582ED-620A-489B-A56E-F05112577757}" presName="ParentText" presStyleLbl="node1" presStyleIdx="0" presStyleCnt="4">
        <dgm:presLayoutVars>
          <dgm:chMax val="1"/>
          <dgm:chPref val="1"/>
          <dgm:bulletEnabled val="1"/>
        </dgm:presLayoutVars>
      </dgm:prSet>
      <dgm:spPr/>
    </dgm:pt>
    <dgm:pt modelId="{A3C68B2D-D94D-44C1-9D55-D8B236BC4B4A}" type="pres">
      <dgm:prSet presAssocID="{7EF582ED-620A-489B-A56E-F05112577757}" presName="ChildText" presStyleLbl="revTx" presStyleIdx="0" presStyleCnt="3" custScaleX="234406" custLinFactNeighborX="72063" custLinFactNeighborY="3646">
        <dgm:presLayoutVars>
          <dgm:chMax val="0"/>
          <dgm:chPref val="0"/>
          <dgm:bulletEnabled val="1"/>
        </dgm:presLayoutVars>
      </dgm:prSet>
      <dgm:spPr/>
    </dgm:pt>
    <dgm:pt modelId="{DAF70446-1ED8-45A8-939E-BEBD27CCA746}" type="pres">
      <dgm:prSet presAssocID="{A8D1168D-21B5-46E6-985D-1F1E62B7E7BA}" presName="sibTrans" presStyleCnt="0"/>
      <dgm:spPr/>
    </dgm:pt>
    <dgm:pt modelId="{36CEFBBA-1E99-430F-B5CB-7924D971781A}" type="pres">
      <dgm:prSet presAssocID="{1C227601-13C6-445C-9983-324DAD3F7278}" presName="composite" presStyleCnt="0"/>
      <dgm:spPr/>
    </dgm:pt>
    <dgm:pt modelId="{78E3B015-E03B-42DD-87BB-2B1619F6EC3F}" type="pres">
      <dgm:prSet presAssocID="{1C227601-13C6-445C-9983-324DAD3F7278}" presName="bentUpArrow1" presStyleLbl="alignImgPlace1" presStyleIdx="1" presStyleCnt="3"/>
      <dgm:spPr/>
    </dgm:pt>
    <dgm:pt modelId="{3823A353-79BE-4002-8326-7586CD993D05}" type="pres">
      <dgm:prSet presAssocID="{1C227601-13C6-445C-9983-324DAD3F7278}" presName="ParentText" presStyleLbl="node1" presStyleIdx="1" presStyleCnt="4">
        <dgm:presLayoutVars>
          <dgm:chMax val="1"/>
          <dgm:chPref val="1"/>
          <dgm:bulletEnabled val="1"/>
        </dgm:presLayoutVars>
      </dgm:prSet>
      <dgm:spPr/>
    </dgm:pt>
    <dgm:pt modelId="{E0AEC082-9A67-4C75-9142-0509753E21A5}" type="pres">
      <dgm:prSet presAssocID="{1C227601-13C6-445C-9983-324DAD3F7278}" presName="ChildText" presStyleLbl="revTx" presStyleIdx="1" presStyleCnt="3" custScaleX="241243" custLinFactNeighborX="72447" custLinFactNeighborY="-3823">
        <dgm:presLayoutVars>
          <dgm:chMax val="0"/>
          <dgm:chPref val="0"/>
          <dgm:bulletEnabled val="1"/>
        </dgm:presLayoutVars>
      </dgm:prSet>
      <dgm:spPr/>
    </dgm:pt>
    <dgm:pt modelId="{F4E8FB41-E694-4172-97AD-20028893EC7C}" type="pres">
      <dgm:prSet presAssocID="{8B9133DD-D053-4550-912B-DF01BB00D52C}" presName="sibTrans" presStyleCnt="0"/>
      <dgm:spPr/>
    </dgm:pt>
    <dgm:pt modelId="{80A640A2-B2F5-49DE-87AD-4157AAA92ABC}" type="pres">
      <dgm:prSet presAssocID="{4F132827-89BF-4C7E-92D8-296C99B4DF84}" presName="composite" presStyleCnt="0"/>
      <dgm:spPr/>
    </dgm:pt>
    <dgm:pt modelId="{0267B07E-AD5E-484E-88DE-08CB58327328}" type="pres">
      <dgm:prSet presAssocID="{4F132827-89BF-4C7E-92D8-296C99B4DF84}" presName="bentUpArrow1" presStyleLbl="alignImgPlace1" presStyleIdx="2" presStyleCnt="3"/>
      <dgm:spPr/>
    </dgm:pt>
    <dgm:pt modelId="{1D4A3A6D-470F-4997-8291-B143915E7AFF}" type="pres">
      <dgm:prSet presAssocID="{4F132827-89BF-4C7E-92D8-296C99B4DF84}" presName="ParentText" presStyleLbl="node1" presStyleIdx="2" presStyleCnt="4">
        <dgm:presLayoutVars>
          <dgm:chMax val="1"/>
          <dgm:chPref val="1"/>
          <dgm:bulletEnabled val="1"/>
        </dgm:presLayoutVars>
      </dgm:prSet>
      <dgm:spPr/>
    </dgm:pt>
    <dgm:pt modelId="{99A5E456-A10E-4405-892C-BF4E2A0C158A}" type="pres">
      <dgm:prSet presAssocID="{4F132827-89BF-4C7E-92D8-296C99B4DF84}" presName="ChildText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79ACE550-BE6F-40C5-BBF7-00EAA05DC18B}" type="pres">
      <dgm:prSet presAssocID="{3377C654-DB0B-41B4-B208-FA5A8FE3AC25}" presName="sibTrans" presStyleCnt="0"/>
      <dgm:spPr/>
    </dgm:pt>
    <dgm:pt modelId="{899D4CC5-B717-40EF-AE11-125768113CDD}" type="pres">
      <dgm:prSet presAssocID="{2F43C704-7413-42D5-87F7-4D014AF851F9}" presName="composite" presStyleCnt="0"/>
      <dgm:spPr/>
    </dgm:pt>
    <dgm:pt modelId="{6B40F5A8-48C9-4530-B625-21FFFB4ACE2D}" type="pres">
      <dgm:prSet presAssocID="{2F43C704-7413-42D5-87F7-4D014AF851F9}" presName="ParentText" presStyleLbl="node1" presStyleIdx="3" presStyleCnt="4">
        <dgm:presLayoutVars>
          <dgm:chMax val="1"/>
          <dgm:chPref val="1"/>
          <dgm:bulletEnabled val="1"/>
        </dgm:presLayoutVars>
      </dgm:prSet>
      <dgm:spPr/>
    </dgm:pt>
  </dgm:ptLst>
  <dgm:cxnLst>
    <dgm:cxn modelId="{62DCE03A-11A7-42A6-A8D8-47C46505CFC2}" type="presOf" srcId="{2F43C704-7413-42D5-87F7-4D014AF851F9}" destId="{6B40F5A8-48C9-4530-B625-21FFFB4ACE2D}" srcOrd="0" destOrd="0" presId="urn:microsoft.com/office/officeart/2005/8/layout/StepDownProcess"/>
    <dgm:cxn modelId="{48281B51-A4C4-46BE-A128-B74767961D0F}" type="presOf" srcId="{7EF582ED-620A-489B-A56E-F05112577757}" destId="{1DAC4769-7388-4120-A25A-BCE5806DEEFC}" srcOrd="0" destOrd="0" presId="urn:microsoft.com/office/officeart/2005/8/layout/StepDownProcess"/>
    <dgm:cxn modelId="{1E5DC378-C0AE-4540-88E0-274CB6FCDA82}" srcId="{EF485BA7-730B-4FC3-946B-94DE448F4F82}" destId="{7EF582ED-620A-489B-A56E-F05112577757}" srcOrd="0" destOrd="0" parTransId="{7A115743-8331-4622-875E-26DFD3B43991}" sibTransId="{A8D1168D-21B5-46E6-985D-1F1E62B7E7BA}"/>
    <dgm:cxn modelId="{4814A77B-5ABE-469F-A51F-F83540AC6C61}" srcId="{EF485BA7-730B-4FC3-946B-94DE448F4F82}" destId="{4F132827-89BF-4C7E-92D8-296C99B4DF84}" srcOrd="2" destOrd="0" parTransId="{5B07CEAA-6E59-4E51-9CAF-073791E0A203}" sibTransId="{3377C654-DB0B-41B4-B208-FA5A8FE3AC25}"/>
    <dgm:cxn modelId="{73F583B5-A008-4FF5-8942-A58096372A4C}" srcId="{EF485BA7-730B-4FC3-946B-94DE448F4F82}" destId="{2F43C704-7413-42D5-87F7-4D014AF851F9}" srcOrd="3" destOrd="0" parTransId="{9CD08CEF-C3C6-43CB-9079-449D480D1F32}" sibTransId="{E8A62460-6D50-4D9B-9FBD-A0B8521B3D0B}"/>
    <dgm:cxn modelId="{A43F65E1-D77B-4513-A7EC-3B55FC51069E}" type="presOf" srcId="{1C227601-13C6-445C-9983-324DAD3F7278}" destId="{3823A353-79BE-4002-8326-7586CD993D05}" srcOrd="0" destOrd="0" presId="urn:microsoft.com/office/officeart/2005/8/layout/StepDownProcess"/>
    <dgm:cxn modelId="{7DBD4BEF-E4C9-4939-837C-CC90D1CFC115}" type="presOf" srcId="{EF485BA7-730B-4FC3-946B-94DE448F4F82}" destId="{8362E412-2F19-4379-BDE0-6F2571295F6A}" srcOrd="0" destOrd="0" presId="urn:microsoft.com/office/officeart/2005/8/layout/StepDownProcess"/>
    <dgm:cxn modelId="{4BEC6DF3-2DFE-4436-BAC1-15363927100B}" srcId="{EF485BA7-730B-4FC3-946B-94DE448F4F82}" destId="{1C227601-13C6-445C-9983-324DAD3F7278}" srcOrd="1" destOrd="0" parTransId="{0681A6AC-8B43-4C3E-9B5B-A9F0F8F0C2F9}" sibTransId="{8B9133DD-D053-4550-912B-DF01BB00D52C}"/>
    <dgm:cxn modelId="{FD756EFA-6133-4AE5-901E-CB19B0F7E0F3}" type="presOf" srcId="{4F132827-89BF-4C7E-92D8-296C99B4DF84}" destId="{1D4A3A6D-470F-4997-8291-B143915E7AFF}" srcOrd="0" destOrd="0" presId="urn:microsoft.com/office/officeart/2005/8/layout/StepDownProcess"/>
    <dgm:cxn modelId="{E5B35A80-CAE0-4269-8EEF-BC3A1CF4BDBB}" type="presParOf" srcId="{8362E412-2F19-4379-BDE0-6F2571295F6A}" destId="{ED08D056-A279-4BAF-88C8-6F32EAC2A8AD}" srcOrd="0" destOrd="0" presId="urn:microsoft.com/office/officeart/2005/8/layout/StepDownProcess"/>
    <dgm:cxn modelId="{96F967B9-B72D-4003-A9F3-D78C6CFF4A28}" type="presParOf" srcId="{ED08D056-A279-4BAF-88C8-6F32EAC2A8AD}" destId="{BE5FE447-631D-45E5-9061-E3088112CAD2}" srcOrd="0" destOrd="0" presId="urn:microsoft.com/office/officeart/2005/8/layout/StepDownProcess"/>
    <dgm:cxn modelId="{60604F30-723D-46E6-8D02-CC780AD7CD61}" type="presParOf" srcId="{ED08D056-A279-4BAF-88C8-6F32EAC2A8AD}" destId="{1DAC4769-7388-4120-A25A-BCE5806DEEFC}" srcOrd="1" destOrd="0" presId="urn:microsoft.com/office/officeart/2005/8/layout/StepDownProcess"/>
    <dgm:cxn modelId="{4C4D9B8E-D3BE-4F88-AD34-54920903D28B}" type="presParOf" srcId="{ED08D056-A279-4BAF-88C8-6F32EAC2A8AD}" destId="{A3C68B2D-D94D-44C1-9D55-D8B236BC4B4A}" srcOrd="2" destOrd="0" presId="urn:microsoft.com/office/officeart/2005/8/layout/StepDownProcess"/>
    <dgm:cxn modelId="{E4FF9910-C72B-48BE-AB98-5950D2318358}" type="presParOf" srcId="{8362E412-2F19-4379-BDE0-6F2571295F6A}" destId="{DAF70446-1ED8-45A8-939E-BEBD27CCA746}" srcOrd="1" destOrd="0" presId="urn:microsoft.com/office/officeart/2005/8/layout/StepDownProcess"/>
    <dgm:cxn modelId="{7C0B8048-45C0-470E-B769-F2F76B50CA2E}" type="presParOf" srcId="{8362E412-2F19-4379-BDE0-6F2571295F6A}" destId="{36CEFBBA-1E99-430F-B5CB-7924D971781A}" srcOrd="2" destOrd="0" presId="urn:microsoft.com/office/officeart/2005/8/layout/StepDownProcess"/>
    <dgm:cxn modelId="{331B44B0-3BA7-461B-942C-5CC61E4ECF10}" type="presParOf" srcId="{36CEFBBA-1E99-430F-B5CB-7924D971781A}" destId="{78E3B015-E03B-42DD-87BB-2B1619F6EC3F}" srcOrd="0" destOrd="0" presId="urn:microsoft.com/office/officeart/2005/8/layout/StepDownProcess"/>
    <dgm:cxn modelId="{C597F518-0ED0-428D-BB24-D7D49248A772}" type="presParOf" srcId="{36CEFBBA-1E99-430F-B5CB-7924D971781A}" destId="{3823A353-79BE-4002-8326-7586CD993D05}" srcOrd="1" destOrd="0" presId="urn:microsoft.com/office/officeart/2005/8/layout/StepDownProcess"/>
    <dgm:cxn modelId="{1EF85087-DB2C-4CFF-939E-0D927681D0AD}" type="presParOf" srcId="{36CEFBBA-1E99-430F-B5CB-7924D971781A}" destId="{E0AEC082-9A67-4C75-9142-0509753E21A5}" srcOrd="2" destOrd="0" presId="urn:microsoft.com/office/officeart/2005/8/layout/StepDownProcess"/>
    <dgm:cxn modelId="{2C9305C0-7425-4570-9F96-4D3B59F62785}" type="presParOf" srcId="{8362E412-2F19-4379-BDE0-6F2571295F6A}" destId="{F4E8FB41-E694-4172-97AD-20028893EC7C}" srcOrd="3" destOrd="0" presId="urn:microsoft.com/office/officeart/2005/8/layout/StepDownProcess"/>
    <dgm:cxn modelId="{48FDBED2-3AA0-4BF2-A0A1-E0CB7D31C55B}" type="presParOf" srcId="{8362E412-2F19-4379-BDE0-6F2571295F6A}" destId="{80A640A2-B2F5-49DE-87AD-4157AAA92ABC}" srcOrd="4" destOrd="0" presId="urn:microsoft.com/office/officeart/2005/8/layout/StepDownProcess"/>
    <dgm:cxn modelId="{15D0EFE6-C969-4913-A2AF-16E1A6E2A5FC}" type="presParOf" srcId="{80A640A2-B2F5-49DE-87AD-4157AAA92ABC}" destId="{0267B07E-AD5E-484E-88DE-08CB58327328}" srcOrd="0" destOrd="0" presId="urn:microsoft.com/office/officeart/2005/8/layout/StepDownProcess"/>
    <dgm:cxn modelId="{FD64B8CD-896C-4CA7-98AE-FE7B6CDEDCAA}" type="presParOf" srcId="{80A640A2-B2F5-49DE-87AD-4157AAA92ABC}" destId="{1D4A3A6D-470F-4997-8291-B143915E7AFF}" srcOrd="1" destOrd="0" presId="urn:microsoft.com/office/officeart/2005/8/layout/StepDownProcess"/>
    <dgm:cxn modelId="{C3EAF327-70AE-4761-9029-D65720D7C41D}" type="presParOf" srcId="{80A640A2-B2F5-49DE-87AD-4157AAA92ABC}" destId="{99A5E456-A10E-4405-892C-BF4E2A0C158A}" srcOrd="2" destOrd="0" presId="urn:microsoft.com/office/officeart/2005/8/layout/StepDownProcess"/>
    <dgm:cxn modelId="{1D441FFC-DA74-4077-B91A-44D536EBC2D4}" type="presParOf" srcId="{8362E412-2F19-4379-BDE0-6F2571295F6A}" destId="{79ACE550-BE6F-40C5-BBF7-00EAA05DC18B}" srcOrd="5" destOrd="0" presId="urn:microsoft.com/office/officeart/2005/8/layout/StepDownProcess"/>
    <dgm:cxn modelId="{E08ED41E-5572-4756-950F-4BB4A376B20E}" type="presParOf" srcId="{8362E412-2F19-4379-BDE0-6F2571295F6A}" destId="{899D4CC5-B717-40EF-AE11-125768113CDD}" srcOrd="6" destOrd="0" presId="urn:microsoft.com/office/officeart/2005/8/layout/StepDownProcess"/>
    <dgm:cxn modelId="{3B6511FB-0B9D-4774-ADBA-CEA90FCA2D1D}" type="presParOf" srcId="{899D4CC5-B717-40EF-AE11-125768113CDD}" destId="{6B40F5A8-48C9-4530-B625-21FFFB4ACE2D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5FE447-631D-45E5-9061-E3088112CAD2}">
      <dsp:nvSpPr>
        <dsp:cNvPr id="0" name=""/>
        <dsp:cNvSpPr/>
      </dsp:nvSpPr>
      <dsp:spPr>
        <a:xfrm rot="5400000">
          <a:off x="2413851" y="972590"/>
          <a:ext cx="854145" cy="97241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AC4769-7388-4120-A25A-BCE5806DEEFC}">
      <dsp:nvSpPr>
        <dsp:cNvPr id="0" name=""/>
        <dsp:cNvSpPr/>
      </dsp:nvSpPr>
      <dsp:spPr>
        <a:xfrm>
          <a:off x="2187555" y="25752"/>
          <a:ext cx="1437878" cy="1006468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600" kern="1200" dirty="0"/>
            <a:t>Initial Coding</a:t>
          </a:r>
          <a:endParaRPr lang="en-US" sz="1600" kern="1200" dirty="0"/>
        </a:p>
      </dsp:txBody>
      <dsp:txXfrm>
        <a:off x="2236696" y="74893"/>
        <a:ext cx="1339596" cy="908186"/>
      </dsp:txXfrm>
    </dsp:sp>
    <dsp:sp modelId="{A3C68B2D-D94D-44C1-9D55-D8B236BC4B4A}">
      <dsp:nvSpPr>
        <dsp:cNvPr id="0" name=""/>
        <dsp:cNvSpPr/>
      </dsp:nvSpPr>
      <dsp:spPr>
        <a:xfrm>
          <a:off x="3676258" y="151401"/>
          <a:ext cx="2451361" cy="8134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E3B015-E03B-42DD-87BB-2B1619F6EC3F}">
      <dsp:nvSpPr>
        <dsp:cNvPr id="0" name=""/>
        <dsp:cNvSpPr/>
      </dsp:nvSpPr>
      <dsp:spPr>
        <a:xfrm rot="5400000">
          <a:off x="3943346" y="2103186"/>
          <a:ext cx="854145" cy="97241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23A353-79BE-4002-8326-7586CD993D05}">
      <dsp:nvSpPr>
        <dsp:cNvPr id="0" name=""/>
        <dsp:cNvSpPr/>
      </dsp:nvSpPr>
      <dsp:spPr>
        <a:xfrm>
          <a:off x="3717049" y="1156348"/>
          <a:ext cx="1437878" cy="1006468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600" kern="1200" dirty="0"/>
            <a:t>Coding Throughout</a:t>
          </a:r>
          <a:endParaRPr lang="en-US" sz="1600" kern="1200" dirty="0"/>
        </a:p>
      </dsp:txBody>
      <dsp:txXfrm>
        <a:off x="3766190" y="1205489"/>
        <a:ext cx="1339596" cy="908186"/>
      </dsp:txXfrm>
    </dsp:sp>
    <dsp:sp modelId="{E0AEC082-9A67-4C75-9142-0509753E21A5}">
      <dsp:nvSpPr>
        <dsp:cNvPr id="0" name=""/>
        <dsp:cNvSpPr/>
      </dsp:nvSpPr>
      <dsp:spPr>
        <a:xfrm>
          <a:off x="5174019" y="1221239"/>
          <a:ext cx="2522861" cy="8134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67B07E-AD5E-484E-88DE-08CB58327328}">
      <dsp:nvSpPr>
        <dsp:cNvPr id="0" name=""/>
        <dsp:cNvSpPr/>
      </dsp:nvSpPr>
      <dsp:spPr>
        <a:xfrm rot="5400000">
          <a:off x="5472841" y="3233782"/>
          <a:ext cx="854145" cy="97241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4A3A6D-470F-4997-8291-B143915E7AFF}">
      <dsp:nvSpPr>
        <dsp:cNvPr id="0" name=""/>
        <dsp:cNvSpPr/>
      </dsp:nvSpPr>
      <dsp:spPr>
        <a:xfrm>
          <a:off x="5246544" y="2286944"/>
          <a:ext cx="1437878" cy="1006468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500" kern="1200" dirty="0"/>
            <a:t>Final Codebook</a:t>
          </a:r>
          <a:endParaRPr lang="en-US" sz="1500" kern="1200" dirty="0"/>
        </a:p>
      </dsp:txBody>
      <dsp:txXfrm>
        <a:off x="5295685" y="2336085"/>
        <a:ext cx="1339596" cy="908186"/>
      </dsp:txXfrm>
    </dsp:sp>
    <dsp:sp modelId="{99A5E456-A10E-4405-892C-BF4E2A0C158A}">
      <dsp:nvSpPr>
        <dsp:cNvPr id="0" name=""/>
        <dsp:cNvSpPr/>
      </dsp:nvSpPr>
      <dsp:spPr>
        <a:xfrm>
          <a:off x="6684423" y="2382934"/>
          <a:ext cx="1045775" cy="8134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40F5A8-48C9-4530-B625-21FFFB4ACE2D}">
      <dsp:nvSpPr>
        <dsp:cNvPr id="0" name=""/>
        <dsp:cNvSpPr/>
      </dsp:nvSpPr>
      <dsp:spPr>
        <a:xfrm>
          <a:off x="6776039" y="3417540"/>
          <a:ext cx="1437878" cy="1006468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500" kern="1200" dirty="0"/>
            <a:t>Finding Overarching Themes</a:t>
          </a:r>
          <a:endParaRPr lang="en-US" sz="1500" kern="1200" dirty="0"/>
        </a:p>
      </dsp:txBody>
      <dsp:txXfrm>
        <a:off x="6825180" y="3466681"/>
        <a:ext cx="1339596" cy="9081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E393E5-555B-40FF-B464-1631ED83EBCD}" type="datetimeFigureOut">
              <a:rPr lang="nl-NL" smtClean="0"/>
              <a:t>9-6-2020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8EEE58-36EB-4E82-BC48-502F309BFC1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8529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Click to edit Master text styles</a:t>
            </a:r>
          </a:p>
          <a:p>
            <a:pPr lvl="1"/>
            <a:r>
              <a:rPr lang="nl-NL" noProof="0"/>
              <a:t>Second level</a:t>
            </a:r>
          </a:p>
          <a:p>
            <a:pPr lvl="2"/>
            <a:r>
              <a:rPr lang="nl-NL" noProof="0"/>
              <a:t>Third level</a:t>
            </a:r>
          </a:p>
          <a:p>
            <a:pPr lvl="3"/>
            <a:r>
              <a:rPr lang="nl-NL" noProof="0"/>
              <a:t>Fourth level</a:t>
            </a:r>
          </a:p>
          <a:p>
            <a:pPr lvl="4"/>
            <a:r>
              <a:rPr lang="nl-NL" noProof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060D037-C05C-4C36-9649-15AC5A1A930F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38490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000" dirty="0"/>
              <a:t>Students: Increase in academic distress throughout time</a:t>
            </a:r>
            <a:r>
              <a:rPr lang="en-GB" sz="2000" baseline="0" dirty="0"/>
              <a:t> &amp; d</a:t>
            </a:r>
            <a:r>
              <a:rPr lang="en-GB" sz="2000" dirty="0"/>
              <a:t>ecrease in student well-being</a:t>
            </a:r>
          </a:p>
          <a:p>
            <a:r>
              <a:rPr lang="en-GB" sz="2000" dirty="0"/>
              <a:t>Teachers:</a:t>
            </a:r>
            <a:r>
              <a:rPr lang="en-GB" sz="2000" baseline="0" dirty="0"/>
              <a:t> positive side less well researched</a:t>
            </a:r>
            <a:endParaRPr lang="en-GB" sz="2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060D037-C05C-4C36-9649-15AC5A1A930F}" type="slidenum">
              <a:rPr lang="nl-NL" smtClean="0"/>
              <a:pPr>
                <a:defRPr/>
              </a:pPr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42944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Together</a:t>
            </a:r>
            <a:endParaRPr lang="en-US" dirty="0"/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060D037-C05C-4C36-9649-15AC5A1A930F}" type="slidenum">
              <a:rPr lang="nl-NL" smtClean="0"/>
              <a:pPr>
                <a:defRPr/>
              </a:pPr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97802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sz="1200" dirty="0"/>
              <a:t>Relations between teaching practices and student learning </a:t>
            </a:r>
          </a:p>
          <a:p>
            <a:pPr lvl="1"/>
            <a:r>
              <a:rPr lang="en-US" sz="1200" dirty="0"/>
              <a:t>Student engagement as source of teachers’ emotions and impact on teaching practices </a:t>
            </a:r>
          </a:p>
          <a:p>
            <a:pPr lvl="1"/>
            <a:r>
              <a:rPr lang="en-US" sz="1200" dirty="0"/>
              <a:t>Importance of the student-teacher relationship: university teachers contribute to student commitment, effort, and motivation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060D037-C05C-4C36-9649-15AC5A1A930F}" type="slidenum">
              <a:rPr lang="nl-NL" smtClean="0"/>
              <a:pPr>
                <a:defRPr/>
              </a:pPr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01299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Lisa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060D037-C05C-4C36-9649-15AC5A1A930F}" type="slidenum">
              <a:rPr lang="nl-NL" smtClean="0"/>
              <a:pPr>
                <a:defRPr/>
              </a:pPr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25892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Lisa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060D037-C05C-4C36-9649-15AC5A1A930F}" type="slidenum">
              <a:rPr lang="nl-NL" smtClean="0"/>
              <a:pPr>
                <a:defRPr/>
              </a:pPr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7863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Raven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060D037-C05C-4C36-9649-15AC5A1A930F}" type="slidenum">
              <a:rPr lang="nl-NL" smtClean="0"/>
              <a:pPr>
                <a:defRPr/>
              </a:pPr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89445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Raven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060D037-C05C-4C36-9649-15AC5A1A930F}" type="slidenum">
              <a:rPr lang="nl-NL" smtClean="0"/>
              <a:pPr>
                <a:defRPr/>
              </a:pPr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74429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Lisa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060D037-C05C-4C36-9649-15AC5A1A930F}" type="slidenum">
              <a:rPr lang="nl-NL" smtClean="0"/>
              <a:pPr>
                <a:defRPr/>
              </a:pPr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5462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Lisa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060D037-C05C-4C36-9649-15AC5A1A930F}" type="slidenum">
              <a:rPr lang="nl-NL" smtClean="0"/>
              <a:pPr>
                <a:defRPr/>
              </a:pPr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47816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Together</a:t>
            </a:r>
            <a:endParaRPr lang="en-US" dirty="0"/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060D037-C05C-4C36-9649-15AC5A1A930F}" type="slidenum">
              <a:rPr lang="nl-NL" smtClean="0"/>
              <a:pPr>
                <a:defRPr/>
              </a:pPr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2456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fdekplaat"/>
          <p:cNvSpPr/>
          <p:nvPr userDrawn="1"/>
        </p:nvSpPr>
        <p:spPr>
          <a:xfrm>
            <a:off x="0" y="0"/>
            <a:ext cx="9144000" cy="10175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shape_Transparantie"/>
          <p:cNvSpPr>
            <a:spLocks noChangeArrowheads="1"/>
          </p:cNvSpPr>
          <p:nvPr userDrawn="1"/>
        </p:nvSpPr>
        <p:spPr bwMode="auto">
          <a:xfrm>
            <a:off x="0" y="0"/>
            <a:ext cx="12700" cy="101758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757575">
                  <a:alpha val="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nl-NL" altLang="nl-NL" dirty="0"/>
          </a:p>
        </p:txBody>
      </p:sp>
      <p:sp>
        <p:nvSpPr>
          <p:cNvPr id="7" name="shape_TransFollower"/>
          <p:cNvSpPr>
            <a:spLocks noChangeArrowheads="1"/>
          </p:cNvSpPr>
          <p:nvPr userDrawn="1"/>
        </p:nvSpPr>
        <p:spPr bwMode="auto">
          <a:xfrm>
            <a:off x="0" y="0"/>
            <a:ext cx="127000" cy="1017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nl-NL" altLang="nl-NL"/>
          </a:p>
        </p:txBody>
      </p:sp>
      <p:sp>
        <p:nvSpPr>
          <p:cNvPr id="4" name="ZwarteBalk"/>
          <p:cNvSpPr>
            <a:spLocks noGrp="1" noChangeArrowheads="1"/>
          </p:cNvSpPr>
          <p:nvPr>
            <p:ph type="ctrTitle"/>
          </p:nvPr>
        </p:nvSpPr>
        <p:spPr bwMode="auto">
          <a:xfrm>
            <a:off x="0" y="1274400"/>
            <a:ext cx="9144000" cy="1080000"/>
          </a:xfrm>
          <a:prstGeom prst="rect">
            <a:avLst/>
          </a:prstGeom>
          <a:solidFill>
            <a:srgbClr val="505050"/>
          </a:solidFill>
          <a:ln w="0" cmpd="sng">
            <a:noFill/>
          </a:ln>
          <a:effectLst/>
          <a:extLst>
            <a:ext uri="{91240B29-F687-4F45-9708-019B960494DF}">
              <a14:hiddenLine xmlns:a14="http://schemas.microsoft.com/office/drawing/2010/main" w="0" cmpd="sng">
                <a:solidFill>
                  <a:srgbClr val="000000"/>
                </a:solidFill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1950" tIns="216000" rIns="268265" bIns="216000" anchor="t">
            <a:spAutoFit/>
          </a:bodyPr>
          <a:lstStyle>
            <a:lvl1pPr>
              <a:defRPr sz="420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nl-NL" noProof="0" dirty="0"/>
          </a:p>
        </p:txBody>
      </p:sp>
      <p:sp>
        <p:nvSpPr>
          <p:cNvPr id="5" name="Ondertitel"/>
          <p:cNvSpPr>
            <a:spLocks noGrp="1" noChangeArrowheads="1"/>
          </p:cNvSpPr>
          <p:nvPr>
            <p:ph type="subTitle" idx="1"/>
          </p:nvPr>
        </p:nvSpPr>
        <p:spPr>
          <a:xfrm>
            <a:off x="0" y="4032000"/>
            <a:ext cx="9140825" cy="1908000"/>
          </a:xfrm>
        </p:spPr>
        <p:txBody>
          <a:bodyPr rIns="267843"/>
          <a:lstStyle>
            <a:lvl1pPr marL="0" indent="0">
              <a:buFont typeface="Verdana" pitchFamily="34" charset="0"/>
              <a:buNone/>
              <a:defRPr sz="1902"/>
            </a:lvl1pPr>
          </a:lstStyle>
          <a:p>
            <a:pPr lvl="0"/>
            <a:r>
              <a:rPr lang="en-US" noProof="0"/>
              <a:t>Click to edit Master subtitle style</a:t>
            </a:r>
            <a:endParaRPr lang="nl-NL" noProof="0"/>
          </a:p>
        </p:txBody>
      </p:sp>
      <p:pic>
        <p:nvPicPr>
          <p:cNvPr id="10" name="LogoSlash_01" descr="SLASHTRANS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5475" y="392113"/>
            <a:ext cx="414020" cy="414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LogoSlash_02" descr="SLASHTRANS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74" y="392113"/>
            <a:ext cx="416560" cy="416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odeBalk"/>
          <p:cNvSpPr>
            <a:spLocks noChangeArrowheads="1"/>
          </p:cNvSpPr>
          <p:nvPr userDrawn="1"/>
        </p:nvSpPr>
        <p:spPr bwMode="auto">
          <a:xfrm>
            <a:off x="-1" y="1017588"/>
            <a:ext cx="9144000" cy="266700"/>
          </a:xfrm>
          <a:prstGeom prst="rect">
            <a:avLst/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nl-NL" altLang="nl-NL">
              <a:solidFill>
                <a:srgbClr val="FFFFFF"/>
              </a:solidFill>
            </a:endParaRPr>
          </a:p>
        </p:txBody>
      </p:sp>
      <p:sp>
        <p:nvSpPr>
          <p:cNvPr id="16" name="Paginanummer"/>
          <p:cNvSpPr/>
          <p:nvPr userDrawn="1"/>
        </p:nvSpPr>
        <p:spPr>
          <a:xfrm>
            <a:off x="8255000" y="1079500"/>
            <a:ext cx="254000" cy="1384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>
            <a:noAutofit/>
          </a:bodyPr>
          <a:lstStyle/>
          <a:p>
            <a:pPr algn="r"/>
            <a:fld id="{825C7DD7-04B3-467D-9524-52591AE6A38C}" type="slidenum">
              <a:rPr lang="nl-NL" sz="900" smtClean="0">
                <a:solidFill>
                  <a:srgbClr val="FFFFFF"/>
                </a:solidFill>
              </a:rPr>
              <a:pPr algn="r"/>
              <a:t>‹#›</a:t>
            </a:fld>
            <a:endParaRPr lang="nl-NL" sz="900" dirty="0">
              <a:solidFill>
                <a:srgbClr val="FFFFFF"/>
              </a:solidFill>
            </a:endParaRPr>
          </a:p>
        </p:txBody>
      </p:sp>
      <p:sp>
        <p:nvSpPr>
          <p:cNvPr id="15" name="Scheiding"/>
          <p:cNvSpPr txBox="1">
            <a:spLocks noChangeArrowheads="1"/>
          </p:cNvSpPr>
          <p:nvPr userDrawn="1"/>
        </p:nvSpPr>
        <p:spPr bwMode="auto">
          <a:xfrm>
            <a:off x="8204200" y="1079500"/>
            <a:ext cx="52900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t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nl-NL" sz="900" dirty="0">
                <a:solidFill>
                  <a:srgbClr val="FFFFFF"/>
                </a:solidFill>
                <a:latin typeface="Verdana" pitchFamily="34" charset="0"/>
              </a:rPr>
              <a:t>|</a:t>
            </a:r>
          </a:p>
        </p:txBody>
      </p:sp>
      <p:pic>
        <p:nvPicPr>
          <p:cNvPr id="3" name="RUGlogoTop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050" y="205232"/>
            <a:ext cx="2399004" cy="660400"/>
          </a:xfrm>
          <a:prstGeom prst="rect">
            <a:avLst/>
          </a:prstGeom>
        </p:spPr>
      </p:pic>
      <p:sp>
        <p:nvSpPr>
          <p:cNvPr id="8" name="tb_Faculty"/>
          <p:cNvSpPr txBox="1">
            <a:spLocks noChangeArrowheads="1"/>
          </p:cNvSpPr>
          <p:nvPr userDrawn="1"/>
        </p:nvSpPr>
        <p:spPr bwMode="auto">
          <a:xfrm>
            <a:off x="3687763" y="339725"/>
            <a:ext cx="122469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206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64293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63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2858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430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0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65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14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sz="1000">
                <a:solidFill>
                  <a:srgbClr val="CC0000"/>
                </a:solidFill>
                <a:latin typeface="Georgia" pitchFamily="18" charset="0"/>
              </a:rPr>
              <a:t>faculty of behavioural</a:t>
            </a:r>
          </a:p>
          <a:p>
            <a:pPr>
              <a:defRPr/>
            </a:pPr>
            <a:r>
              <a:rPr lang="en-US" sz="1000">
                <a:solidFill>
                  <a:srgbClr val="CC0000"/>
                </a:solidFill>
                <a:latin typeface="Georgia" pitchFamily="18" charset="0"/>
              </a:rPr>
              <a:t>and social sciences</a:t>
            </a:r>
            <a:endParaRPr lang="nl-NL" sz="1000">
              <a:solidFill>
                <a:srgbClr val="CC0000"/>
              </a:solidFill>
              <a:latin typeface="Georgia" pitchFamily="18" charset="0"/>
            </a:endParaRPr>
          </a:p>
        </p:txBody>
      </p:sp>
      <p:sp>
        <p:nvSpPr>
          <p:cNvPr id="9" name="tb_Department"/>
          <p:cNvSpPr txBox="1">
            <a:spLocks noChangeArrowheads="1"/>
          </p:cNvSpPr>
          <p:nvPr userDrawn="1"/>
        </p:nvSpPr>
        <p:spPr bwMode="auto">
          <a:xfrm>
            <a:off x="5811838" y="341313"/>
            <a:ext cx="1800225" cy="417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206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64293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63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2858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430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0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65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14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nl-NL" sz="1000" dirty="0" err="1">
                <a:solidFill>
                  <a:srgbClr val="CC0000"/>
                </a:solidFill>
                <a:latin typeface="Georgia" pitchFamily="18" charset="0"/>
              </a:rPr>
              <a:t>higher</a:t>
            </a:r>
            <a:r>
              <a:rPr lang="nl-NL" sz="1000" dirty="0">
                <a:solidFill>
                  <a:srgbClr val="CC0000"/>
                </a:solidFill>
                <a:latin typeface="Georgia" pitchFamily="18" charset="0"/>
              </a:rPr>
              <a:t> </a:t>
            </a:r>
            <a:r>
              <a:rPr lang="nl-NL" sz="1000" dirty="0" err="1">
                <a:solidFill>
                  <a:srgbClr val="CC0000"/>
                </a:solidFill>
                <a:latin typeface="Georgia" pitchFamily="18" charset="0"/>
              </a:rPr>
              <a:t>education</a:t>
            </a:r>
            <a:r>
              <a:rPr lang="nl-NL" sz="1000" dirty="0">
                <a:solidFill>
                  <a:srgbClr val="CC0000"/>
                </a:solidFill>
                <a:latin typeface="Georgia" pitchFamily="18" charset="0"/>
              </a:rPr>
              <a:t>/</a:t>
            </a:r>
          </a:p>
          <a:p>
            <a:pPr>
              <a:defRPr/>
            </a:pPr>
            <a:r>
              <a:rPr lang="nl-NL" sz="1000" dirty="0">
                <a:solidFill>
                  <a:srgbClr val="CC0000"/>
                </a:solidFill>
                <a:latin typeface="Georgia" pitchFamily="18" charset="0"/>
              </a:rPr>
              <a:t>hoger onderwijs</a:t>
            </a:r>
          </a:p>
        </p:txBody>
      </p:sp>
      <p:sp>
        <p:nvSpPr>
          <p:cNvPr id="14" name="tbDate"/>
          <p:cNvSpPr txBox="1">
            <a:spLocks noChangeArrowheads="1"/>
          </p:cNvSpPr>
          <p:nvPr userDrawn="1"/>
        </p:nvSpPr>
        <p:spPr bwMode="auto">
          <a:xfrm>
            <a:off x="7378700" y="1079500"/>
            <a:ext cx="762000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t">
            <a:no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206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64293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63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2858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430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0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65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14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nl-NL" sz="900" dirty="0">
                <a:solidFill>
                  <a:srgbClr val="FFFFFF"/>
                </a:solidFill>
                <a:latin typeface="Verdana" pitchFamily="34" charset="0"/>
              </a:rPr>
              <a:t>09-06-2020</a:t>
            </a:r>
          </a:p>
        </p:txBody>
      </p:sp>
    </p:spTree>
    <p:extLst>
      <p:ext uri="{BB962C8B-B14F-4D97-AF65-F5344CB8AC3E}">
        <p14:creationId xmlns:p14="http://schemas.microsoft.com/office/powerpoint/2010/main" val="51644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vak"/>
          <p:cNvSpPr>
            <a:spLocks noGrp="1"/>
          </p:cNvSpPr>
          <p:nvPr>
            <p:ph type="title"/>
          </p:nvPr>
        </p:nvSpPr>
        <p:spPr>
          <a:xfrm>
            <a:off x="0" y="1282700"/>
            <a:ext cx="9140825" cy="7921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ka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7469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kop"/>
          <p:cNvSpPr>
            <a:spLocks noGrp="1"/>
          </p:cNvSpPr>
          <p:nvPr>
            <p:ph type="title" orient="vert"/>
          </p:nvPr>
        </p:nvSpPr>
        <p:spPr>
          <a:xfrm>
            <a:off x="6856413" y="1341438"/>
            <a:ext cx="2284412" cy="5207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kaalklein"/>
          <p:cNvSpPr>
            <a:spLocks noGrp="1"/>
          </p:cNvSpPr>
          <p:nvPr>
            <p:ph type="body" orient="vert" idx="1"/>
          </p:nvPr>
        </p:nvSpPr>
        <p:spPr>
          <a:xfrm>
            <a:off x="0" y="1341438"/>
            <a:ext cx="6704013" cy="52070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4201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vak"/>
          <p:cNvSpPr>
            <a:spLocks noGrp="1"/>
          </p:cNvSpPr>
          <p:nvPr>
            <p:ph type="title"/>
          </p:nvPr>
        </p:nvSpPr>
        <p:spPr>
          <a:xfrm>
            <a:off x="0" y="1282700"/>
            <a:ext cx="9140825" cy="7921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3" name="Tekstvak"/>
          <p:cNvSpPr>
            <a:spLocks noGrp="1"/>
          </p:cNvSpPr>
          <p:nvPr>
            <p:ph type="body" idx="1"/>
          </p:nvPr>
        </p:nvSpPr>
        <p:spPr>
          <a:xfrm>
            <a:off x="0" y="2154078"/>
            <a:ext cx="9140825" cy="44499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490071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Afdekplaat"/>
          <p:cNvSpPr/>
          <p:nvPr userDrawn="1"/>
        </p:nvSpPr>
        <p:spPr>
          <a:xfrm>
            <a:off x="0" y="0"/>
            <a:ext cx="9144000" cy="10175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b_Break"/>
          <p:cNvSpPr>
            <a:spLocks noGrp="1" noChangeArrowheads="1"/>
          </p:cNvSpPr>
          <p:nvPr>
            <p:ph type="ctrTitle"/>
          </p:nvPr>
        </p:nvSpPr>
        <p:spPr bwMode="auto">
          <a:xfrm>
            <a:off x="-1" y="1278000"/>
            <a:ext cx="9144000" cy="2476500"/>
          </a:xfrm>
          <a:prstGeom prst="rect">
            <a:avLst/>
          </a:prstGeom>
          <a:solidFill>
            <a:srgbClr val="505050"/>
          </a:solidFill>
          <a:ln w="0" cmpd="sng">
            <a:noFill/>
          </a:ln>
          <a:effectLst/>
          <a:extLst>
            <a:ext uri="{91240B29-F687-4F45-9708-019B960494DF}">
              <a14:hiddenLine xmlns:a14="http://schemas.microsoft.com/office/drawing/2010/main" w="0" cmpd="sng">
                <a:solidFill>
                  <a:srgbClr val="000000"/>
                </a:solidFill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2091" tIns="216000" rIns="267843" bIns="45717" anchor="t"/>
          <a:lstStyle>
            <a:lvl1pPr>
              <a:defRPr sz="4000">
                <a:solidFill>
                  <a:srgbClr val="FFFFFF"/>
                </a:solidFill>
              </a:defRPr>
            </a:lvl1pPr>
          </a:lstStyle>
          <a:p>
            <a:pPr lvl="0"/>
            <a:endParaRPr lang="en-GB" noProof="0" dirty="0"/>
          </a:p>
        </p:txBody>
      </p:sp>
      <p:sp>
        <p:nvSpPr>
          <p:cNvPr id="11" name="shape_Transparantie"/>
          <p:cNvSpPr>
            <a:spLocks noChangeArrowheads="1"/>
          </p:cNvSpPr>
          <p:nvPr userDrawn="1"/>
        </p:nvSpPr>
        <p:spPr bwMode="auto">
          <a:xfrm>
            <a:off x="0" y="0"/>
            <a:ext cx="12700" cy="101758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757575">
                  <a:alpha val="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nl-NL" altLang="nl-NL" dirty="0"/>
          </a:p>
        </p:txBody>
      </p:sp>
      <p:sp>
        <p:nvSpPr>
          <p:cNvPr id="12" name="shape_TransFollower"/>
          <p:cNvSpPr>
            <a:spLocks noChangeArrowheads="1"/>
          </p:cNvSpPr>
          <p:nvPr userDrawn="1"/>
        </p:nvSpPr>
        <p:spPr bwMode="auto">
          <a:xfrm>
            <a:off x="0" y="0"/>
            <a:ext cx="127000" cy="1017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nl-NL" altLang="nl-NL"/>
          </a:p>
        </p:txBody>
      </p:sp>
      <p:pic>
        <p:nvPicPr>
          <p:cNvPr id="8" name="LogoSlash_01" descr="SLASHTRANS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5475" y="392113"/>
            <a:ext cx="414020" cy="414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LogoSlash_02" descr="SLASHTRANS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74" y="392113"/>
            <a:ext cx="416560" cy="416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Ondertitel"/>
          <p:cNvSpPr>
            <a:spLocks noGrp="1" noChangeArrowheads="1"/>
          </p:cNvSpPr>
          <p:nvPr>
            <p:ph type="subTitle" idx="1"/>
          </p:nvPr>
        </p:nvSpPr>
        <p:spPr>
          <a:xfrm>
            <a:off x="0" y="4035425"/>
            <a:ext cx="9140825" cy="1905000"/>
          </a:xfrm>
        </p:spPr>
        <p:txBody>
          <a:bodyPr rIns="267843"/>
          <a:lstStyle>
            <a:lvl1pPr marL="0" indent="0">
              <a:buFont typeface="Verdana" pitchFamily="34" charset="0"/>
              <a:buNone/>
              <a:defRPr sz="1900"/>
            </a:lvl1pPr>
          </a:lstStyle>
          <a:p>
            <a:pPr lvl="0"/>
            <a:r>
              <a:rPr lang="nl-NL" noProof="0"/>
              <a:t>Click to edit Master subtitle style</a:t>
            </a:r>
          </a:p>
        </p:txBody>
      </p:sp>
      <p:sp>
        <p:nvSpPr>
          <p:cNvPr id="14" name="RodeBalk"/>
          <p:cNvSpPr>
            <a:spLocks noChangeArrowheads="1"/>
          </p:cNvSpPr>
          <p:nvPr userDrawn="1"/>
        </p:nvSpPr>
        <p:spPr bwMode="auto">
          <a:xfrm>
            <a:off x="-1" y="1017588"/>
            <a:ext cx="9144000" cy="266700"/>
          </a:xfrm>
          <a:prstGeom prst="rect">
            <a:avLst/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nl-NL" altLang="nl-NL">
              <a:solidFill>
                <a:srgbClr val="FFFFFF"/>
              </a:solidFill>
            </a:endParaRPr>
          </a:p>
        </p:txBody>
      </p:sp>
      <p:pic>
        <p:nvPicPr>
          <p:cNvPr id="2" name="RUGlogoTop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050" y="205232"/>
            <a:ext cx="2399004" cy="660400"/>
          </a:xfrm>
          <a:prstGeom prst="rect">
            <a:avLst/>
          </a:prstGeom>
        </p:spPr>
      </p:pic>
      <p:sp>
        <p:nvSpPr>
          <p:cNvPr id="6" name="tb_Faculty"/>
          <p:cNvSpPr txBox="1">
            <a:spLocks noChangeArrowheads="1"/>
          </p:cNvSpPr>
          <p:nvPr userDrawn="1"/>
        </p:nvSpPr>
        <p:spPr bwMode="auto">
          <a:xfrm>
            <a:off x="3687763" y="338138"/>
            <a:ext cx="122469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206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64293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63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2858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430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0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65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14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sz="1000">
                <a:solidFill>
                  <a:srgbClr val="CC0000"/>
                </a:solidFill>
                <a:latin typeface="Georgia" pitchFamily="18" charset="0"/>
              </a:rPr>
              <a:t>faculty of behavioural</a:t>
            </a:r>
          </a:p>
          <a:p>
            <a:pPr>
              <a:defRPr/>
            </a:pPr>
            <a:r>
              <a:rPr lang="en-US" sz="1000">
                <a:solidFill>
                  <a:srgbClr val="CC0000"/>
                </a:solidFill>
                <a:latin typeface="Georgia" pitchFamily="18" charset="0"/>
              </a:rPr>
              <a:t>and social sciences</a:t>
            </a:r>
            <a:endParaRPr lang="nl-NL" sz="1000">
              <a:solidFill>
                <a:srgbClr val="CC0000"/>
              </a:solidFill>
              <a:latin typeface="Georgia" pitchFamily="18" charset="0"/>
            </a:endParaRPr>
          </a:p>
        </p:txBody>
      </p:sp>
      <p:sp>
        <p:nvSpPr>
          <p:cNvPr id="7" name="tb_Department"/>
          <p:cNvSpPr txBox="1">
            <a:spLocks noChangeAspect="1" noChangeArrowheads="1"/>
          </p:cNvSpPr>
          <p:nvPr userDrawn="1"/>
        </p:nvSpPr>
        <p:spPr bwMode="auto">
          <a:xfrm>
            <a:off x="5811838" y="341313"/>
            <a:ext cx="1800225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206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64293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63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2858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430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0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65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14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nl-NL" sz="1000" dirty="0" err="1">
                <a:solidFill>
                  <a:srgbClr val="CC0000"/>
                </a:solidFill>
                <a:latin typeface="Georgia" pitchFamily="18" charset="0"/>
              </a:rPr>
              <a:t>higher</a:t>
            </a:r>
            <a:r>
              <a:rPr lang="nl-NL" sz="1000" dirty="0">
                <a:solidFill>
                  <a:srgbClr val="CC0000"/>
                </a:solidFill>
                <a:latin typeface="Georgia" pitchFamily="18" charset="0"/>
              </a:rPr>
              <a:t> </a:t>
            </a:r>
            <a:r>
              <a:rPr lang="nl-NL" sz="1000" dirty="0" err="1">
                <a:solidFill>
                  <a:srgbClr val="CC0000"/>
                </a:solidFill>
                <a:latin typeface="Georgia" pitchFamily="18" charset="0"/>
              </a:rPr>
              <a:t>education</a:t>
            </a:r>
            <a:r>
              <a:rPr lang="nl-NL" sz="1000" dirty="0">
                <a:solidFill>
                  <a:srgbClr val="CC0000"/>
                </a:solidFill>
                <a:latin typeface="Georgia" pitchFamily="18" charset="0"/>
              </a:rPr>
              <a:t>/</a:t>
            </a:r>
          </a:p>
          <a:p>
            <a:pPr>
              <a:defRPr/>
            </a:pPr>
            <a:r>
              <a:rPr lang="nl-NL" sz="1000" dirty="0">
                <a:solidFill>
                  <a:srgbClr val="CC0000"/>
                </a:solidFill>
                <a:latin typeface="Georgia" pitchFamily="18" charset="0"/>
              </a:rPr>
              <a:t>hoge onderwijs</a:t>
            </a:r>
          </a:p>
        </p:txBody>
      </p:sp>
    </p:spTree>
    <p:extLst>
      <p:ext uri="{BB962C8B-B14F-4D97-AF65-F5344CB8AC3E}">
        <p14:creationId xmlns:p14="http://schemas.microsoft.com/office/powerpoint/2010/main" val="26738251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vak"/>
          <p:cNvSpPr>
            <a:spLocks noGrp="1"/>
          </p:cNvSpPr>
          <p:nvPr>
            <p:ph type="title"/>
          </p:nvPr>
        </p:nvSpPr>
        <p:spPr>
          <a:xfrm>
            <a:off x="0" y="1282700"/>
            <a:ext cx="9140825" cy="7921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kstvak"/>
          <p:cNvSpPr>
            <a:spLocks noGrp="1"/>
          </p:cNvSpPr>
          <p:nvPr>
            <p:ph idx="1"/>
          </p:nvPr>
        </p:nvSpPr>
        <p:spPr>
          <a:xfrm>
            <a:off x="0" y="2154078"/>
            <a:ext cx="9140825" cy="44499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37369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ctietitel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Boventitel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11894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vak"/>
          <p:cNvSpPr>
            <a:spLocks noGrp="1"/>
          </p:cNvSpPr>
          <p:nvPr>
            <p:ph type="title"/>
          </p:nvPr>
        </p:nvSpPr>
        <p:spPr>
          <a:xfrm>
            <a:off x="0" y="1282700"/>
            <a:ext cx="9140825" cy="7921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kstlinks"/>
          <p:cNvSpPr>
            <a:spLocks noGrp="1"/>
          </p:cNvSpPr>
          <p:nvPr>
            <p:ph sz="half" idx="1"/>
          </p:nvPr>
        </p:nvSpPr>
        <p:spPr>
          <a:xfrm>
            <a:off x="0" y="2230438"/>
            <a:ext cx="4494213" cy="431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kstrechts"/>
          <p:cNvSpPr>
            <a:spLocks noGrp="1"/>
          </p:cNvSpPr>
          <p:nvPr>
            <p:ph sz="half" idx="2"/>
          </p:nvPr>
        </p:nvSpPr>
        <p:spPr>
          <a:xfrm>
            <a:off x="4646613" y="2230438"/>
            <a:ext cx="4494212" cy="431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18952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vak"/>
          <p:cNvSpPr>
            <a:spLocks noGrp="1"/>
          </p:cNvSpPr>
          <p:nvPr>
            <p:ph type="title"/>
          </p:nvPr>
        </p:nvSpPr>
        <p:spPr>
          <a:xfrm>
            <a:off x="0" y="1282700"/>
            <a:ext cx="9144000" cy="63894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9" name="Koplinks"/>
          <p:cNvSpPr>
            <a:spLocks noGrp="1"/>
          </p:cNvSpPr>
          <p:nvPr>
            <p:ph type="body" idx="1"/>
          </p:nvPr>
        </p:nvSpPr>
        <p:spPr>
          <a:xfrm>
            <a:off x="467544" y="213285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Kleinlinks"/>
          <p:cNvSpPr>
            <a:spLocks noGrp="1"/>
          </p:cNvSpPr>
          <p:nvPr>
            <p:ph sz="half" idx="2"/>
          </p:nvPr>
        </p:nvSpPr>
        <p:spPr>
          <a:xfrm>
            <a:off x="457200" y="2780928"/>
            <a:ext cx="4040188" cy="374441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11" name="Koprechts"/>
          <p:cNvSpPr>
            <a:spLocks noGrp="1"/>
          </p:cNvSpPr>
          <p:nvPr>
            <p:ph type="body" sz="quarter" idx="3"/>
          </p:nvPr>
        </p:nvSpPr>
        <p:spPr>
          <a:xfrm>
            <a:off x="4645025" y="2132856"/>
            <a:ext cx="4041775" cy="64807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Kleinrechts"/>
          <p:cNvSpPr>
            <a:spLocks noGrp="1"/>
          </p:cNvSpPr>
          <p:nvPr>
            <p:ph sz="quarter" idx="4"/>
          </p:nvPr>
        </p:nvSpPr>
        <p:spPr>
          <a:xfrm>
            <a:off x="4645025" y="2780928"/>
            <a:ext cx="4041775" cy="374441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86048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vak"/>
          <p:cNvSpPr>
            <a:spLocks noGrp="1"/>
          </p:cNvSpPr>
          <p:nvPr>
            <p:ph type="title"/>
          </p:nvPr>
        </p:nvSpPr>
        <p:spPr>
          <a:xfrm>
            <a:off x="0" y="1282700"/>
            <a:ext cx="9140825" cy="7921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28311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3567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vak"/>
          <p:cNvSpPr>
            <a:spLocks noGrp="1"/>
          </p:cNvSpPr>
          <p:nvPr>
            <p:ph type="title"/>
          </p:nvPr>
        </p:nvSpPr>
        <p:spPr>
          <a:xfrm>
            <a:off x="0" y="1282700"/>
            <a:ext cx="9140825" cy="7921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kstvak"/>
          <p:cNvSpPr>
            <a:spLocks noGrp="1"/>
          </p:cNvSpPr>
          <p:nvPr>
            <p:ph idx="1"/>
          </p:nvPr>
        </p:nvSpPr>
        <p:spPr>
          <a:xfrm>
            <a:off x="0" y="2154078"/>
            <a:ext cx="9140825" cy="44499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563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Koplinks"/>
          <p:cNvSpPr>
            <a:spLocks noGrp="1"/>
          </p:cNvSpPr>
          <p:nvPr>
            <p:ph type="title"/>
          </p:nvPr>
        </p:nvSpPr>
        <p:spPr>
          <a:xfrm>
            <a:off x="251520" y="1340768"/>
            <a:ext cx="3213993" cy="8640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7" name="Rechtsgroot"/>
          <p:cNvSpPr>
            <a:spLocks noGrp="1"/>
          </p:cNvSpPr>
          <p:nvPr>
            <p:ph idx="1"/>
          </p:nvPr>
        </p:nvSpPr>
        <p:spPr>
          <a:xfrm>
            <a:off x="3575050" y="1340768"/>
            <a:ext cx="5111750" cy="518457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8" name="Tekstlinks"/>
          <p:cNvSpPr>
            <a:spLocks noGrp="1"/>
          </p:cNvSpPr>
          <p:nvPr>
            <p:ph type="body" sz="half" idx="2"/>
          </p:nvPr>
        </p:nvSpPr>
        <p:spPr>
          <a:xfrm>
            <a:off x="251520" y="2204864"/>
            <a:ext cx="3213993" cy="43204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61411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nderschriftkop"/>
          <p:cNvSpPr>
            <a:spLocks noGrp="1"/>
          </p:cNvSpPr>
          <p:nvPr>
            <p:ph type="title"/>
          </p:nvPr>
        </p:nvSpPr>
        <p:spPr>
          <a:xfrm>
            <a:off x="1792288" y="5085184"/>
            <a:ext cx="5486400" cy="64807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7" name="Figuur"/>
          <p:cNvSpPr>
            <a:spLocks noGrp="1" noChangeAspect="1"/>
          </p:cNvSpPr>
          <p:nvPr>
            <p:ph type="pic" idx="1"/>
          </p:nvPr>
        </p:nvSpPr>
        <p:spPr>
          <a:xfrm>
            <a:off x="1792288" y="1484782"/>
            <a:ext cx="54864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8" name="Onderschrift"/>
          <p:cNvSpPr>
            <a:spLocks noGrp="1"/>
          </p:cNvSpPr>
          <p:nvPr>
            <p:ph type="body" sz="half" idx="2"/>
          </p:nvPr>
        </p:nvSpPr>
        <p:spPr>
          <a:xfrm>
            <a:off x="1792288" y="5733256"/>
            <a:ext cx="5486400" cy="7920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857923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vak"/>
          <p:cNvSpPr>
            <a:spLocks noGrp="1"/>
          </p:cNvSpPr>
          <p:nvPr>
            <p:ph type="title"/>
          </p:nvPr>
        </p:nvSpPr>
        <p:spPr>
          <a:xfrm>
            <a:off x="0" y="1282700"/>
            <a:ext cx="9140825" cy="7921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6" name="Vertikaal"/>
          <p:cNvSpPr>
            <a:spLocks noGrp="1"/>
          </p:cNvSpPr>
          <p:nvPr>
            <p:ph type="body" orient="vert" idx="1"/>
          </p:nvPr>
        </p:nvSpPr>
        <p:spPr>
          <a:xfrm>
            <a:off x="0" y="2230438"/>
            <a:ext cx="9140825" cy="4318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059253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ertikaalkop"/>
          <p:cNvSpPr>
            <a:spLocks noGrp="1"/>
          </p:cNvSpPr>
          <p:nvPr>
            <p:ph type="title" orient="vert"/>
          </p:nvPr>
        </p:nvSpPr>
        <p:spPr>
          <a:xfrm>
            <a:off x="6856413" y="1341438"/>
            <a:ext cx="2284412" cy="5207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6" name="Vertikaalklein"/>
          <p:cNvSpPr>
            <a:spLocks noGrp="1"/>
          </p:cNvSpPr>
          <p:nvPr>
            <p:ph type="body" orient="vert" idx="1"/>
          </p:nvPr>
        </p:nvSpPr>
        <p:spPr>
          <a:xfrm>
            <a:off x="0" y="1341438"/>
            <a:ext cx="6704013" cy="5207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3226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fdekplaat"/>
          <p:cNvSpPr/>
          <p:nvPr userDrawn="1"/>
        </p:nvSpPr>
        <p:spPr>
          <a:xfrm>
            <a:off x="0" y="0"/>
            <a:ext cx="9144000" cy="10175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b_End"/>
          <p:cNvSpPr>
            <a:spLocks noGrp="1" noChangeArrowheads="1"/>
          </p:cNvSpPr>
          <p:nvPr>
            <p:ph type="ctrTitle"/>
          </p:nvPr>
        </p:nvSpPr>
        <p:spPr bwMode="auto">
          <a:xfrm>
            <a:off x="-1" y="1278000"/>
            <a:ext cx="9144000" cy="2476500"/>
          </a:xfrm>
          <a:prstGeom prst="rect">
            <a:avLst/>
          </a:prstGeom>
          <a:solidFill>
            <a:srgbClr val="505050"/>
          </a:solidFill>
          <a:ln w="0" cmpd="sng">
            <a:noFill/>
          </a:ln>
          <a:effectLst/>
          <a:extLst>
            <a:ext uri="{91240B29-F687-4F45-9708-019B960494DF}">
              <a14:hiddenLine xmlns:a14="http://schemas.microsoft.com/office/drawing/2010/main" w="0" cmpd="sng">
                <a:solidFill>
                  <a:srgbClr val="000000"/>
                </a:solidFill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2091" tIns="216000" rIns="267843" bIns="45717" anchor="t"/>
          <a:lstStyle>
            <a:lvl1pPr>
              <a:defRPr sz="4000">
                <a:solidFill>
                  <a:srgbClr val="FFFFFF"/>
                </a:solidFill>
              </a:defRPr>
            </a:lvl1pPr>
          </a:lstStyle>
          <a:p>
            <a:pPr lvl="0"/>
            <a:endParaRPr lang="en-GB" noProof="0" dirty="0"/>
          </a:p>
        </p:txBody>
      </p:sp>
      <p:sp>
        <p:nvSpPr>
          <p:cNvPr id="11" name="shape_Transparantie"/>
          <p:cNvSpPr>
            <a:spLocks noChangeArrowheads="1"/>
          </p:cNvSpPr>
          <p:nvPr userDrawn="1"/>
        </p:nvSpPr>
        <p:spPr bwMode="auto">
          <a:xfrm>
            <a:off x="0" y="0"/>
            <a:ext cx="12700" cy="101758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757575">
                  <a:alpha val="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nl-NL" altLang="nl-NL" dirty="0"/>
          </a:p>
        </p:txBody>
      </p:sp>
      <p:sp>
        <p:nvSpPr>
          <p:cNvPr id="12" name="shape_TransFollower"/>
          <p:cNvSpPr>
            <a:spLocks noChangeArrowheads="1"/>
          </p:cNvSpPr>
          <p:nvPr userDrawn="1"/>
        </p:nvSpPr>
        <p:spPr bwMode="auto">
          <a:xfrm>
            <a:off x="0" y="0"/>
            <a:ext cx="127000" cy="1017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nl-NL" altLang="nl-NL"/>
          </a:p>
        </p:txBody>
      </p:sp>
      <p:pic>
        <p:nvPicPr>
          <p:cNvPr id="8" name="LogoSlash_01" descr="SLASHTRANS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5475" y="392113"/>
            <a:ext cx="414020" cy="414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LogoSlash_02" descr="SLASHTRANS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74" y="392113"/>
            <a:ext cx="416560" cy="416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Ondertitel"/>
          <p:cNvSpPr>
            <a:spLocks noGrp="1" noChangeArrowheads="1"/>
          </p:cNvSpPr>
          <p:nvPr>
            <p:ph type="subTitle" idx="1"/>
          </p:nvPr>
        </p:nvSpPr>
        <p:spPr>
          <a:xfrm>
            <a:off x="0" y="4035425"/>
            <a:ext cx="9140825" cy="1905000"/>
          </a:xfrm>
          <a:ln>
            <a:noFill/>
          </a:ln>
        </p:spPr>
        <p:txBody>
          <a:bodyPr rIns="267843"/>
          <a:lstStyle>
            <a:lvl1pPr marL="0" indent="0">
              <a:buFont typeface="Verdana" pitchFamily="34" charset="0"/>
              <a:buNone/>
              <a:defRPr sz="1900"/>
            </a:lvl1pPr>
          </a:lstStyle>
          <a:p>
            <a:pPr lvl="0"/>
            <a:r>
              <a:rPr lang="nl-NL" noProof="0" dirty="0"/>
              <a:t>Click </a:t>
            </a:r>
            <a:r>
              <a:rPr lang="nl-NL" noProof="0" dirty="0" err="1"/>
              <a:t>to</a:t>
            </a:r>
            <a:r>
              <a:rPr lang="nl-NL" noProof="0" dirty="0"/>
              <a:t> </a:t>
            </a:r>
            <a:r>
              <a:rPr lang="nl-NL" noProof="0" dirty="0" err="1"/>
              <a:t>edit</a:t>
            </a:r>
            <a:r>
              <a:rPr lang="nl-NL" noProof="0" dirty="0"/>
              <a:t> Master </a:t>
            </a:r>
            <a:r>
              <a:rPr lang="nl-NL" noProof="0" dirty="0" err="1"/>
              <a:t>subtitle</a:t>
            </a:r>
            <a:r>
              <a:rPr lang="nl-NL" noProof="0" dirty="0"/>
              <a:t> </a:t>
            </a:r>
            <a:r>
              <a:rPr lang="nl-NL" noProof="0" dirty="0" err="1"/>
              <a:t>style</a:t>
            </a:r>
            <a:endParaRPr lang="nl-NL" noProof="0" dirty="0"/>
          </a:p>
        </p:txBody>
      </p:sp>
      <p:sp>
        <p:nvSpPr>
          <p:cNvPr id="16" name="RodeBalk"/>
          <p:cNvSpPr>
            <a:spLocks noChangeArrowheads="1"/>
          </p:cNvSpPr>
          <p:nvPr userDrawn="1"/>
        </p:nvSpPr>
        <p:spPr bwMode="auto">
          <a:xfrm>
            <a:off x="-1" y="1017588"/>
            <a:ext cx="9144000" cy="266700"/>
          </a:xfrm>
          <a:prstGeom prst="rect">
            <a:avLst/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nl-NL" altLang="nl-NL">
              <a:solidFill>
                <a:srgbClr val="FFFFFF"/>
              </a:solidFill>
            </a:endParaRPr>
          </a:p>
        </p:txBody>
      </p:sp>
      <p:pic>
        <p:nvPicPr>
          <p:cNvPr id="2" name="RUGlogoTop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050" y="205232"/>
            <a:ext cx="2399004" cy="660400"/>
          </a:xfrm>
          <a:prstGeom prst="rect">
            <a:avLst/>
          </a:prstGeom>
        </p:spPr>
      </p:pic>
      <p:sp>
        <p:nvSpPr>
          <p:cNvPr id="6" name="tb_Faculty"/>
          <p:cNvSpPr txBox="1">
            <a:spLocks noChangeArrowheads="1"/>
          </p:cNvSpPr>
          <p:nvPr userDrawn="1"/>
        </p:nvSpPr>
        <p:spPr bwMode="auto">
          <a:xfrm>
            <a:off x="3687763" y="338138"/>
            <a:ext cx="122469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206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64293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63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2858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430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0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65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14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sz="1000">
                <a:solidFill>
                  <a:srgbClr val="CC0000"/>
                </a:solidFill>
                <a:latin typeface="Georgia" pitchFamily="18" charset="0"/>
              </a:rPr>
              <a:t>faculty of behavioural</a:t>
            </a:r>
          </a:p>
          <a:p>
            <a:pPr>
              <a:defRPr/>
            </a:pPr>
            <a:r>
              <a:rPr lang="en-US" sz="1000">
                <a:solidFill>
                  <a:srgbClr val="CC0000"/>
                </a:solidFill>
                <a:latin typeface="Georgia" pitchFamily="18" charset="0"/>
              </a:rPr>
              <a:t>and social sciences</a:t>
            </a:r>
            <a:endParaRPr lang="nl-NL" sz="1000">
              <a:solidFill>
                <a:srgbClr val="CC0000"/>
              </a:solidFill>
              <a:latin typeface="Georgia" pitchFamily="18" charset="0"/>
            </a:endParaRPr>
          </a:p>
        </p:txBody>
      </p:sp>
      <p:sp>
        <p:nvSpPr>
          <p:cNvPr id="7" name="tb_Department"/>
          <p:cNvSpPr txBox="1">
            <a:spLocks noChangeArrowheads="1"/>
          </p:cNvSpPr>
          <p:nvPr userDrawn="1"/>
        </p:nvSpPr>
        <p:spPr bwMode="auto">
          <a:xfrm>
            <a:off x="5811838" y="341313"/>
            <a:ext cx="1800225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206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64293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63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2858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430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0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65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14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nl-NL" sz="1000" dirty="0" err="1">
                <a:solidFill>
                  <a:srgbClr val="CC0000"/>
                </a:solidFill>
                <a:latin typeface="Georgia" pitchFamily="18" charset="0"/>
              </a:rPr>
              <a:t>higher</a:t>
            </a:r>
            <a:r>
              <a:rPr lang="nl-NL" sz="1000" dirty="0">
                <a:solidFill>
                  <a:srgbClr val="CC0000"/>
                </a:solidFill>
                <a:latin typeface="Georgia" pitchFamily="18" charset="0"/>
              </a:rPr>
              <a:t> </a:t>
            </a:r>
            <a:r>
              <a:rPr lang="nl-NL" sz="1000" dirty="0" err="1">
                <a:solidFill>
                  <a:srgbClr val="CC0000"/>
                </a:solidFill>
                <a:latin typeface="Georgia" pitchFamily="18" charset="0"/>
              </a:rPr>
              <a:t>education</a:t>
            </a:r>
            <a:r>
              <a:rPr lang="nl-NL" sz="1000" dirty="0">
                <a:solidFill>
                  <a:srgbClr val="CC0000"/>
                </a:solidFill>
                <a:latin typeface="Georgia" pitchFamily="18" charset="0"/>
              </a:rPr>
              <a:t>/</a:t>
            </a:r>
          </a:p>
          <a:p>
            <a:pPr>
              <a:defRPr/>
            </a:pPr>
            <a:r>
              <a:rPr lang="nl-NL" sz="1000" dirty="0">
                <a:solidFill>
                  <a:srgbClr val="CC0000"/>
                </a:solidFill>
                <a:latin typeface="Georgia" pitchFamily="18" charset="0"/>
              </a:rPr>
              <a:t>hoge onderwijs</a:t>
            </a:r>
          </a:p>
        </p:txBody>
      </p:sp>
    </p:spTree>
    <p:extLst>
      <p:ext uri="{BB962C8B-B14F-4D97-AF65-F5344CB8AC3E}">
        <p14:creationId xmlns:p14="http://schemas.microsoft.com/office/powerpoint/2010/main" val="23794906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vak"/>
          <p:cNvSpPr>
            <a:spLocks noGrp="1"/>
          </p:cNvSpPr>
          <p:nvPr>
            <p:ph type="title"/>
          </p:nvPr>
        </p:nvSpPr>
        <p:spPr>
          <a:xfrm>
            <a:off x="0" y="1282700"/>
            <a:ext cx="9140825" cy="7921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kstvak"/>
          <p:cNvSpPr>
            <a:spLocks noGrp="1"/>
          </p:cNvSpPr>
          <p:nvPr>
            <p:ph idx="1"/>
          </p:nvPr>
        </p:nvSpPr>
        <p:spPr>
          <a:xfrm>
            <a:off x="0" y="2154078"/>
            <a:ext cx="9140825" cy="44499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220168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ctietitel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Boventitel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21642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vak"/>
          <p:cNvSpPr>
            <a:spLocks noGrp="1"/>
          </p:cNvSpPr>
          <p:nvPr>
            <p:ph type="title"/>
          </p:nvPr>
        </p:nvSpPr>
        <p:spPr>
          <a:xfrm>
            <a:off x="0" y="1282700"/>
            <a:ext cx="9140825" cy="7921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kstlinks"/>
          <p:cNvSpPr>
            <a:spLocks noGrp="1"/>
          </p:cNvSpPr>
          <p:nvPr>
            <p:ph sz="half" idx="1"/>
          </p:nvPr>
        </p:nvSpPr>
        <p:spPr>
          <a:xfrm>
            <a:off x="0" y="2230438"/>
            <a:ext cx="4494213" cy="431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  <p:sp>
        <p:nvSpPr>
          <p:cNvPr id="4" name="Tekstrechts"/>
          <p:cNvSpPr>
            <a:spLocks noGrp="1"/>
          </p:cNvSpPr>
          <p:nvPr>
            <p:ph sz="half" idx="2"/>
          </p:nvPr>
        </p:nvSpPr>
        <p:spPr>
          <a:xfrm>
            <a:off x="4646613" y="2230438"/>
            <a:ext cx="4494212" cy="431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013163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vak"/>
          <p:cNvSpPr>
            <a:spLocks noGrp="1"/>
          </p:cNvSpPr>
          <p:nvPr>
            <p:ph type="title"/>
          </p:nvPr>
        </p:nvSpPr>
        <p:spPr>
          <a:xfrm>
            <a:off x="0" y="1282700"/>
            <a:ext cx="9144000" cy="63894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9" name="Koplinks"/>
          <p:cNvSpPr>
            <a:spLocks noGrp="1"/>
          </p:cNvSpPr>
          <p:nvPr>
            <p:ph type="body" idx="1"/>
          </p:nvPr>
        </p:nvSpPr>
        <p:spPr>
          <a:xfrm>
            <a:off x="467544" y="213285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Kleinlinks"/>
          <p:cNvSpPr>
            <a:spLocks noGrp="1"/>
          </p:cNvSpPr>
          <p:nvPr>
            <p:ph sz="half" idx="2"/>
          </p:nvPr>
        </p:nvSpPr>
        <p:spPr>
          <a:xfrm>
            <a:off x="457200" y="2780928"/>
            <a:ext cx="4040188" cy="374441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11" name="Koprechts"/>
          <p:cNvSpPr>
            <a:spLocks noGrp="1"/>
          </p:cNvSpPr>
          <p:nvPr>
            <p:ph type="body" sz="quarter" idx="3"/>
          </p:nvPr>
        </p:nvSpPr>
        <p:spPr>
          <a:xfrm>
            <a:off x="4645025" y="2132856"/>
            <a:ext cx="4041775" cy="64807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Kleinrechts"/>
          <p:cNvSpPr>
            <a:spLocks noGrp="1"/>
          </p:cNvSpPr>
          <p:nvPr>
            <p:ph sz="quarter" idx="4"/>
          </p:nvPr>
        </p:nvSpPr>
        <p:spPr>
          <a:xfrm>
            <a:off x="4645025" y="2780928"/>
            <a:ext cx="4041775" cy="374441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61428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vak"/>
          <p:cNvSpPr>
            <a:spLocks noGrp="1"/>
          </p:cNvSpPr>
          <p:nvPr>
            <p:ph type="title"/>
          </p:nvPr>
        </p:nvSpPr>
        <p:spPr>
          <a:xfrm>
            <a:off x="0" y="1282700"/>
            <a:ext cx="9140825" cy="792162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09332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ctietitel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3" name="Boventitel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714511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610526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Koplinks"/>
          <p:cNvSpPr>
            <a:spLocks noGrp="1"/>
          </p:cNvSpPr>
          <p:nvPr>
            <p:ph type="title"/>
          </p:nvPr>
        </p:nvSpPr>
        <p:spPr>
          <a:xfrm>
            <a:off x="251520" y="1340768"/>
            <a:ext cx="3213993" cy="8640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7" name="Rechtsgroot"/>
          <p:cNvSpPr>
            <a:spLocks noGrp="1"/>
          </p:cNvSpPr>
          <p:nvPr>
            <p:ph idx="1"/>
          </p:nvPr>
        </p:nvSpPr>
        <p:spPr>
          <a:xfrm>
            <a:off x="3575050" y="1340768"/>
            <a:ext cx="5111750" cy="518457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8" name="Tekstlinks"/>
          <p:cNvSpPr>
            <a:spLocks noGrp="1"/>
          </p:cNvSpPr>
          <p:nvPr>
            <p:ph type="body" sz="half" idx="2"/>
          </p:nvPr>
        </p:nvSpPr>
        <p:spPr>
          <a:xfrm>
            <a:off x="251520" y="2204864"/>
            <a:ext cx="3213993" cy="43204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471091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nderschriftkop"/>
          <p:cNvSpPr>
            <a:spLocks noGrp="1"/>
          </p:cNvSpPr>
          <p:nvPr>
            <p:ph type="title"/>
          </p:nvPr>
        </p:nvSpPr>
        <p:spPr>
          <a:xfrm>
            <a:off x="1792288" y="5085184"/>
            <a:ext cx="5486400" cy="64807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11" name="Figuur"/>
          <p:cNvSpPr>
            <a:spLocks noGrp="1" noChangeAspect="1"/>
          </p:cNvSpPr>
          <p:nvPr>
            <p:ph type="pic" idx="1"/>
          </p:nvPr>
        </p:nvSpPr>
        <p:spPr>
          <a:xfrm>
            <a:off x="1792288" y="1484782"/>
            <a:ext cx="54864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12" name="Onderschrift"/>
          <p:cNvSpPr>
            <a:spLocks noGrp="1"/>
          </p:cNvSpPr>
          <p:nvPr>
            <p:ph type="body" sz="half" idx="2"/>
          </p:nvPr>
        </p:nvSpPr>
        <p:spPr>
          <a:xfrm>
            <a:off x="1792288" y="5733256"/>
            <a:ext cx="5486400" cy="7920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620668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vak"/>
          <p:cNvSpPr>
            <a:spLocks noGrp="1"/>
          </p:cNvSpPr>
          <p:nvPr>
            <p:ph type="title"/>
          </p:nvPr>
        </p:nvSpPr>
        <p:spPr>
          <a:xfrm>
            <a:off x="0" y="1282700"/>
            <a:ext cx="9140825" cy="7921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6" name="Vertikaal"/>
          <p:cNvSpPr>
            <a:spLocks noGrp="1"/>
          </p:cNvSpPr>
          <p:nvPr>
            <p:ph type="body" orient="vert" idx="1"/>
          </p:nvPr>
        </p:nvSpPr>
        <p:spPr>
          <a:xfrm>
            <a:off x="0" y="2230438"/>
            <a:ext cx="9140825" cy="4318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63361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ertikaalkop"/>
          <p:cNvSpPr>
            <a:spLocks noGrp="1"/>
          </p:cNvSpPr>
          <p:nvPr>
            <p:ph type="title" orient="vert"/>
          </p:nvPr>
        </p:nvSpPr>
        <p:spPr>
          <a:xfrm>
            <a:off x="6856413" y="1341438"/>
            <a:ext cx="2284412" cy="5207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6" name="Vertikaalklein"/>
          <p:cNvSpPr>
            <a:spLocks noGrp="1"/>
          </p:cNvSpPr>
          <p:nvPr>
            <p:ph type="body" orient="vert" idx="1"/>
          </p:nvPr>
        </p:nvSpPr>
        <p:spPr>
          <a:xfrm>
            <a:off x="0" y="1341438"/>
            <a:ext cx="6704013" cy="5207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7834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vak"/>
          <p:cNvSpPr>
            <a:spLocks noGrp="1"/>
          </p:cNvSpPr>
          <p:nvPr>
            <p:ph type="title"/>
          </p:nvPr>
        </p:nvSpPr>
        <p:spPr>
          <a:xfrm>
            <a:off x="0" y="1282700"/>
            <a:ext cx="9140825" cy="7921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kstlinks"/>
          <p:cNvSpPr>
            <a:spLocks noGrp="1"/>
          </p:cNvSpPr>
          <p:nvPr>
            <p:ph sz="half" idx="1"/>
          </p:nvPr>
        </p:nvSpPr>
        <p:spPr>
          <a:xfrm>
            <a:off x="0" y="2230438"/>
            <a:ext cx="4494213" cy="431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  <p:sp>
        <p:nvSpPr>
          <p:cNvPr id="4" name="Tekstrechts"/>
          <p:cNvSpPr>
            <a:spLocks noGrp="1"/>
          </p:cNvSpPr>
          <p:nvPr>
            <p:ph sz="half" idx="2"/>
          </p:nvPr>
        </p:nvSpPr>
        <p:spPr>
          <a:xfrm>
            <a:off x="4646613" y="2230438"/>
            <a:ext cx="4494212" cy="431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4909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vak"/>
          <p:cNvSpPr>
            <a:spLocks noGrp="1"/>
          </p:cNvSpPr>
          <p:nvPr>
            <p:ph type="title"/>
          </p:nvPr>
        </p:nvSpPr>
        <p:spPr>
          <a:xfrm>
            <a:off x="0" y="1282700"/>
            <a:ext cx="9144000" cy="63894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3" name="Koplinks"/>
          <p:cNvSpPr>
            <a:spLocks noGrp="1"/>
          </p:cNvSpPr>
          <p:nvPr>
            <p:ph type="body" idx="1"/>
          </p:nvPr>
        </p:nvSpPr>
        <p:spPr>
          <a:xfrm>
            <a:off x="467544" y="213285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Kleinlinks"/>
          <p:cNvSpPr>
            <a:spLocks noGrp="1"/>
          </p:cNvSpPr>
          <p:nvPr>
            <p:ph sz="half" idx="2"/>
          </p:nvPr>
        </p:nvSpPr>
        <p:spPr>
          <a:xfrm>
            <a:off x="457200" y="2780928"/>
            <a:ext cx="4040188" cy="374441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Koprechts"/>
          <p:cNvSpPr>
            <a:spLocks noGrp="1"/>
          </p:cNvSpPr>
          <p:nvPr>
            <p:ph type="body" sz="quarter" idx="3"/>
          </p:nvPr>
        </p:nvSpPr>
        <p:spPr>
          <a:xfrm>
            <a:off x="4645025" y="2132856"/>
            <a:ext cx="4041775" cy="64807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Kleinrechts"/>
          <p:cNvSpPr>
            <a:spLocks noGrp="1"/>
          </p:cNvSpPr>
          <p:nvPr>
            <p:ph sz="quarter" idx="4"/>
          </p:nvPr>
        </p:nvSpPr>
        <p:spPr>
          <a:xfrm>
            <a:off x="4645025" y="2780928"/>
            <a:ext cx="4041775" cy="374441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930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vak"/>
          <p:cNvSpPr>
            <a:spLocks noGrp="1"/>
          </p:cNvSpPr>
          <p:nvPr>
            <p:ph type="title"/>
          </p:nvPr>
        </p:nvSpPr>
        <p:spPr>
          <a:xfrm>
            <a:off x="0" y="1282700"/>
            <a:ext cx="9140825" cy="7921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70506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3851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links"/>
          <p:cNvSpPr>
            <a:spLocks noGrp="1"/>
          </p:cNvSpPr>
          <p:nvPr>
            <p:ph type="title"/>
          </p:nvPr>
        </p:nvSpPr>
        <p:spPr>
          <a:xfrm>
            <a:off x="251520" y="1340768"/>
            <a:ext cx="3213993" cy="8640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3" name="Rechtsgroot"/>
          <p:cNvSpPr>
            <a:spLocks noGrp="1"/>
          </p:cNvSpPr>
          <p:nvPr>
            <p:ph idx="1"/>
          </p:nvPr>
        </p:nvSpPr>
        <p:spPr>
          <a:xfrm>
            <a:off x="3575050" y="1340768"/>
            <a:ext cx="5111750" cy="518457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kstlinks"/>
          <p:cNvSpPr>
            <a:spLocks noGrp="1"/>
          </p:cNvSpPr>
          <p:nvPr>
            <p:ph type="body" sz="half" idx="2"/>
          </p:nvPr>
        </p:nvSpPr>
        <p:spPr>
          <a:xfrm>
            <a:off x="251520" y="2204864"/>
            <a:ext cx="3213993" cy="43204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25460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nderschriftkop"/>
          <p:cNvSpPr>
            <a:spLocks noGrp="1"/>
          </p:cNvSpPr>
          <p:nvPr>
            <p:ph type="title"/>
          </p:nvPr>
        </p:nvSpPr>
        <p:spPr>
          <a:xfrm>
            <a:off x="1792288" y="5085184"/>
            <a:ext cx="5486400" cy="64807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3" name="Figuur"/>
          <p:cNvSpPr>
            <a:spLocks noGrp="1"/>
          </p:cNvSpPr>
          <p:nvPr>
            <p:ph type="pic" idx="1"/>
          </p:nvPr>
        </p:nvSpPr>
        <p:spPr>
          <a:xfrm>
            <a:off x="1792288" y="1484783"/>
            <a:ext cx="5486400" cy="36004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nl-NL" noProof="0"/>
          </a:p>
        </p:txBody>
      </p:sp>
      <p:sp>
        <p:nvSpPr>
          <p:cNvPr id="4" name="Onderschrift"/>
          <p:cNvSpPr>
            <a:spLocks noGrp="1"/>
          </p:cNvSpPr>
          <p:nvPr>
            <p:ph type="body" sz="half" idx="2"/>
          </p:nvPr>
        </p:nvSpPr>
        <p:spPr>
          <a:xfrm>
            <a:off x="1792288" y="5733256"/>
            <a:ext cx="5486400" cy="7920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52450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shape_Transparantie"/>
          <p:cNvSpPr>
            <a:spLocks noChangeArrowheads="1"/>
          </p:cNvSpPr>
          <p:nvPr/>
        </p:nvSpPr>
        <p:spPr bwMode="auto">
          <a:xfrm>
            <a:off x="0" y="0"/>
            <a:ext cx="12700" cy="101758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757575">
                  <a:alpha val="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GB" altLang="nl-NL" dirty="0"/>
          </a:p>
        </p:txBody>
      </p:sp>
      <p:sp>
        <p:nvSpPr>
          <p:cNvPr id="1031" name="shape_TransFollower"/>
          <p:cNvSpPr>
            <a:spLocks noChangeArrowheads="1"/>
          </p:cNvSpPr>
          <p:nvPr/>
        </p:nvSpPr>
        <p:spPr bwMode="auto">
          <a:xfrm>
            <a:off x="0" y="0"/>
            <a:ext cx="127000" cy="1017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GB" altLang="nl-NL" dirty="0"/>
          </a:p>
        </p:txBody>
      </p:sp>
      <p:sp>
        <p:nvSpPr>
          <p:cNvPr id="1026" name="Tekstvak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2154078"/>
            <a:ext cx="9140825" cy="4449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2091" tIns="45717" rIns="270000" bIns="45717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altLang="nl-NL" dirty="0"/>
              <a:t>Edit Master text styles</a:t>
            </a:r>
          </a:p>
          <a:p>
            <a:pPr lvl="1"/>
            <a:r>
              <a:rPr lang="en-GB" altLang="nl-NL" dirty="0"/>
              <a:t>Second level</a:t>
            </a:r>
          </a:p>
          <a:p>
            <a:pPr lvl="2"/>
            <a:r>
              <a:rPr lang="en-GB" altLang="nl-NL" dirty="0"/>
              <a:t>Third level</a:t>
            </a:r>
          </a:p>
          <a:p>
            <a:pPr lvl="3"/>
            <a:r>
              <a:rPr lang="en-GB" altLang="nl-NL" dirty="0"/>
              <a:t>Fourth level</a:t>
            </a:r>
          </a:p>
          <a:p>
            <a:pPr lvl="4"/>
            <a:r>
              <a:rPr lang="en-GB" altLang="nl-NL" dirty="0"/>
              <a:t>Fifth level</a:t>
            </a:r>
          </a:p>
        </p:txBody>
      </p:sp>
      <p:sp>
        <p:nvSpPr>
          <p:cNvPr id="1028" name="Titelvak"/>
          <p:cNvSpPr>
            <a:spLocks noGrp="1" noChangeArrowheads="1"/>
          </p:cNvSpPr>
          <p:nvPr>
            <p:ph type="title"/>
          </p:nvPr>
        </p:nvSpPr>
        <p:spPr bwMode="auto">
          <a:xfrm>
            <a:off x="0" y="1282700"/>
            <a:ext cx="9140825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2800" tIns="46800" rIns="270000" bIns="4680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altLang="nl-NL" dirty="0"/>
              <a:t>Click to edit Master title style</a:t>
            </a:r>
          </a:p>
        </p:txBody>
      </p:sp>
      <p:sp>
        <p:nvSpPr>
          <p:cNvPr id="1027" name="RodeBalk"/>
          <p:cNvSpPr>
            <a:spLocks noChangeArrowheads="1"/>
          </p:cNvSpPr>
          <p:nvPr/>
        </p:nvSpPr>
        <p:spPr bwMode="auto">
          <a:xfrm>
            <a:off x="-1" y="1016000"/>
            <a:ext cx="9144000" cy="266700"/>
          </a:xfrm>
          <a:prstGeom prst="rect">
            <a:avLst/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GB" altLang="nl-NL" dirty="0">
              <a:solidFill>
                <a:srgbClr val="FFFFFF"/>
              </a:solidFill>
            </a:endParaRPr>
          </a:p>
        </p:txBody>
      </p:sp>
      <p:pic>
        <p:nvPicPr>
          <p:cNvPr id="1033" name="LogoSlash_01" descr="SLASHTRANS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5475" y="392113"/>
            <a:ext cx="414020" cy="414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LogoSlash_02" descr="SLASHTRANS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74" y="392113"/>
            <a:ext cx="416560" cy="416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chuineBalk" hidden="1"/>
          <p:cNvSpPr/>
          <p:nvPr userDrawn="1"/>
        </p:nvSpPr>
        <p:spPr>
          <a:xfrm>
            <a:off x="7974000" y="394244"/>
            <a:ext cx="1170000" cy="97028"/>
          </a:xfrm>
          <a:custGeom>
            <a:avLst/>
            <a:gdLst>
              <a:gd name="connsiteX0" fmla="*/ 0 w 1170000"/>
              <a:gd name="connsiteY0" fmla="*/ 0 h 96197"/>
              <a:gd name="connsiteX1" fmla="*/ 1170000 w 1170000"/>
              <a:gd name="connsiteY1" fmla="*/ 0 h 96197"/>
              <a:gd name="connsiteX2" fmla="*/ 1170000 w 1170000"/>
              <a:gd name="connsiteY2" fmla="*/ 96197 h 96197"/>
              <a:gd name="connsiteX3" fmla="*/ 0 w 1170000"/>
              <a:gd name="connsiteY3" fmla="*/ 96197 h 96197"/>
              <a:gd name="connsiteX4" fmla="*/ 0 w 1170000"/>
              <a:gd name="connsiteY4" fmla="*/ 0 h 96197"/>
              <a:gd name="connsiteX0" fmla="*/ 76200 w 1170000"/>
              <a:gd name="connsiteY0" fmla="*/ 2382 h 96197"/>
              <a:gd name="connsiteX1" fmla="*/ 1170000 w 1170000"/>
              <a:gd name="connsiteY1" fmla="*/ 0 h 96197"/>
              <a:gd name="connsiteX2" fmla="*/ 1170000 w 1170000"/>
              <a:gd name="connsiteY2" fmla="*/ 96197 h 96197"/>
              <a:gd name="connsiteX3" fmla="*/ 0 w 1170000"/>
              <a:gd name="connsiteY3" fmla="*/ 96197 h 96197"/>
              <a:gd name="connsiteX4" fmla="*/ 76200 w 1170000"/>
              <a:gd name="connsiteY4" fmla="*/ 2382 h 96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0000" h="96197">
                <a:moveTo>
                  <a:pt x="76200" y="2382"/>
                </a:moveTo>
                <a:lnTo>
                  <a:pt x="1170000" y="0"/>
                </a:lnTo>
                <a:lnTo>
                  <a:pt x="1170000" y="96197"/>
                </a:lnTo>
                <a:lnTo>
                  <a:pt x="0" y="96197"/>
                </a:lnTo>
                <a:lnTo>
                  <a:pt x="76200" y="238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Paginanummer"/>
          <p:cNvSpPr/>
          <p:nvPr userDrawn="1"/>
        </p:nvSpPr>
        <p:spPr>
          <a:xfrm>
            <a:off x="8255000" y="1069340"/>
            <a:ext cx="254000" cy="1384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>
            <a:noAutofit/>
          </a:bodyPr>
          <a:lstStyle/>
          <a:p>
            <a:pPr algn="r"/>
            <a:fld id="{825C7DD7-04B3-467D-9524-52591AE6A38C}" type="slidenum">
              <a:rPr lang="en-GB" sz="900" smtClean="0">
                <a:solidFill>
                  <a:srgbClr val="FFFFFF"/>
                </a:solidFill>
              </a:rPr>
              <a:pPr algn="r"/>
              <a:t>‹#›</a:t>
            </a:fld>
            <a:endParaRPr lang="en-GB" sz="900" dirty="0">
              <a:solidFill>
                <a:srgbClr val="FFFFFF"/>
              </a:solidFill>
            </a:endParaRPr>
          </a:p>
        </p:txBody>
      </p:sp>
      <p:sp>
        <p:nvSpPr>
          <p:cNvPr id="1037" name="Scheiding"/>
          <p:cNvSpPr txBox="1">
            <a:spLocks noChangeArrowheads="1"/>
          </p:cNvSpPr>
          <p:nvPr/>
        </p:nvSpPr>
        <p:spPr bwMode="auto">
          <a:xfrm>
            <a:off x="8204200" y="1069340"/>
            <a:ext cx="52900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t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900" dirty="0">
                <a:solidFill>
                  <a:srgbClr val="FFFFFF"/>
                </a:solidFill>
                <a:latin typeface="Verdana" pitchFamily="34" charset="0"/>
              </a:rPr>
              <a:t>|</a:t>
            </a:r>
          </a:p>
        </p:txBody>
      </p:sp>
      <p:pic>
        <p:nvPicPr>
          <p:cNvPr id="5" name="RUGlogoTop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050" y="205232"/>
            <a:ext cx="2399004" cy="660400"/>
          </a:xfrm>
          <a:prstGeom prst="rect">
            <a:avLst/>
          </a:prstGeom>
        </p:spPr>
      </p:pic>
      <p:sp>
        <p:nvSpPr>
          <p:cNvPr id="1034" name="tb_Faculty"/>
          <p:cNvSpPr txBox="1">
            <a:spLocks noChangeArrowheads="1"/>
          </p:cNvSpPr>
          <p:nvPr/>
        </p:nvSpPr>
        <p:spPr bwMode="auto">
          <a:xfrm>
            <a:off x="3687763" y="339725"/>
            <a:ext cx="122469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206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64293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63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2858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430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0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65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14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GB" sz="1000" dirty="0">
                <a:solidFill>
                  <a:srgbClr val="CC0000"/>
                </a:solidFill>
                <a:latin typeface="Georgia" pitchFamily="18" charset="0"/>
              </a:rPr>
              <a:t>faculty of behavioural</a:t>
            </a:r>
          </a:p>
          <a:p>
            <a:pPr>
              <a:defRPr/>
            </a:pPr>
            <a:r>
              <a:rPr lang="en-GB" sz="1000" dirty="0">
                <a:solidFill>
                  <a:srgbClr val="CC0000"/>
                </a:solidFill>
                <a:latin typeface="Georgia" pitchFamily="18" charset="0"/>
              </a:rPr>
              <a:t>and social sciences</a:t>
            </a:r>
          </a:p>
        </p:txBody>
      </p:sp>
      <p:sp>
        <p:nvSpPr>
          <p:cNvPr id="1035" name="tb_Department"/>
          <p:cNvSpPr txBox="1">
            <a:spLocks noChangeArrowheads="1"/>
          </p:cNvSpPr>
          <p:nvPr/>
        </p:nvSpPr>
        <p:spPr bwMode="auto">
          <a:xfrm>
            <a:off x="5811838" y="341313"/>
            <a:ext cx="1800225" cy="417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206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64293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63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2858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430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0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65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14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GB" sz="1000" dirty="0">
                <a:solidFill>
                  <a:srgbClr val="CC0000"/>
                </a:solidFill>
                <a:latin typeface="Georgia" pitchFamily="18" charset="0"/>
              </a:rPr>
              <a:t>higher education/</a:t>
            </a:r>
          </a:p>
          <a:p>
            <a:pPr>
              <a:defRPr/>
            </a:pPr>
            <a:r>
              <a:rPr lang="en-GB" sz="1000" dirty="0" err="1">
                <a:solidFill>
                  <a:srgbClr val="CC0000"/>
                </a:solidFill>
                <a:latin typeface="Georgia" pitchFamily="18" charset="0"/>
              </a:rPr>
              <a:t>hoger</a:t>
            </a:r>
            <a:r>
              <a:rPr lang="en-GB" sz="1000" dirty="0">
                <a:solidFill>
                  <a:srgbClr val="CC0000"/>
                </a:solidFill>
                <a:latin typeface="Georgia" pitchFamily="18" charset="0"/>
              </a:rPr>
              <a:t> </a:t>
            </a:r>
            <a:r>
              <a:rPr lang="en-GB" sz="1000" dirty="0" err="1">
                <a:solidFill>
                  <a:srgbClr val="CC0000"/>
                </a:solidFill>
                <a:latin typeface="Georgia" pitchFamily="18" charset="0"/>
              </a:rPr>
              <a:t>onderwijs</a:t>
            </a:r>
            <a:endParaRPr lang="en-GB" sz="1000" dirty="0">
              <a:solidFill>
                <a:srgbClr val="CC0000"/>
              </a:solidFill>
              <a:latin typeface="Georgia" pitchFamily="18" charset="0"/>
            </a:endParaRPr>
          </a:p>
        </p:txBody>
      </p:sp>
      <p:sp>
        <p:nvSpPr>
          <p:cNvPr id="1032" name="tbDate"/>
          <p:cNvSpPr txBox="1">
            <a:spLocks noChangeArrowheads="1"/>
          </p:cNvSpPr>
          <p:nvPr/>
        </p:nvSpPr>
        <p:spPr bwMode="auto">
          <a:xfrm>
            <a:off x="7378700" y="1069340"/>
            <a:ext cx="762000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t">
            <a:no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206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64293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63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2858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430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0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65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14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en-GB" sz="900" dirty="0">
                <a:solidFill>
                  <a:srgbClr val="FFFFFF"/>
                </a:solidFill>
                <a:latin typeface="Verdana" pitchFamily="34" charset="0"/>
              </a:rPr>
              <a:t>09-06-2020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0" r:id="rId1"/>
    <p:sldLayoutId id="2147483946" r:id="rId2"/>
    <p:sldLayoutId id="2147483947" r:id="rId3"/>
    <p:sldLayoutId id="2147483948" r:id="rId4"/>
    <p:sldLayoutId id="2147483949" r:id="rId5"/>
    <p:sldLayoutId id="2147483950" r:id="rId6"/>
    <p:sldLayoutId id="2147483951" r:id="rId7"/>
    <p:sldLayoutId id="2147483952" r:id="rId8"/>
    <p:sldLayoutId id="2147483953" r:id="rId9"/>
    <p:sldLayoutId id="2147483954" r:id="rId10"/>
    <p:sldLayoutId id="2147483955" r:id="rId11"/>
    <p:sldLayoutId id="2147483956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Verdan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Verdan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Verdan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Verdan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Verdan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Verdan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Verdan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Verdana" pitchFamily="34" charset="0"/>
          <a:cs typeface="Arial" charset="0"/>
        </a:defRPr>
      </a:lvl9pPr>
    </p:titleStyle>
    <p:bodyStyle>
      <a:lvl1pPr marL="249238" indent="-249238" algn="l" rtl="0" eaLnBrk="1" fontAlgn="base" hangingPunct="1">
        <a:spcBef>
          <a:spcPct val="20000"/>
        </a:spcBef>
        <a:spcAft>
          <a:spcPct val="0"/>
        </a:spcAft>
        <a:buFont typeface="Verdana" pitchFamily="34" charset="0"/>
        <a:buChar char="›"/>
        <a:defRPr sz="2500">
          <a:solidFill>
            <a:schemeClr val="tx1"/>
          </a:solidFill>
          <a:latin typeface="+mn-lt"/>
          <a:ea typeface="+mn-ea"/>
          <a:cs typeface="+mn-cs"/>
        </a:defRPr>
      </a:lvl1pPr>
      <a:lvl2pPr marL="501650" indent="-250825" algn="l" rtl="0" eaLnBrk="1" fontAlgn="base" hangingPunct="1">
        <a:spcBef>
          <a:spcPct val="20000"/>
        </a:spcBef>
        <a:spcAft>
          <a:spcPct val="0"/>
        </a:spcAft>
        <a:buSzPct val="50000"/>
        <a:buFont typeface="Wingdings" pitchFamily="2" charset="2"/>
        <a:buChar char="§"/>
        <a:defRPr sz="2500">
          <a:solidFill>
            <a:schemeClr val="tx1"/>
          </a:solidFill>
          <a:latin typeface="+mn-lt"/>
          <a:cs typeface="+mn-cs"/>
        </a:defRPr>
      </a:lvl2pPr>
      <a:lvl3pPr marL="744538" indent="-242888" algn="l" rtl="0" eaLnBrk="1" fontAlgn="base" hangingPunct="1">
        <a:spcBef>
          <a:spcPct val="20000"/>
        </a:spcBef>
        <a:spcAft>
          <a:spcPct val="0"/>
        </a:spcAft>
        <a:buSzPct val="85000"/>
        <a:buFont typeface="Courier New" pitchFamily="49" charset="0"/>
        <a:buChar char="-"/>
        <a:defRPr sz="2500">
          <a:solidFill>
            <a:schemeClr val="tx1"/>
          </a:solidFill>
          <a:latin typeface="+mn-lt"/>
          <a:cs typeface="+mn-cs"/>
        </a:defRPr>
      </a:lvl3pPr>
      <a:lvl4pPr marL="1009650" indent="-263525" algn="l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-"/>
        <a:defRPr sz="2500">
          <a:solidFill>
            <a:schemeClr val="tx1"/>
          </a:solidFill>
          <a:latin typeface="+mn-lt"/>
          <a:cs typeface="+mn-cs"/>
        </a:defRPr>
      </a:lvl4pPr>
      <a:lvl5pPr marL="1260475" indent="-249238" algn="l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-"/>
        <a:defRPr sz="2500">
          <a:solidFill>
            <a:schemeClr val="tx1"/>
          </a:solidFill>
          <a:latin typeface="+mn-lt"/>
          <a:cs typeface="+mn-cs"/>
        </a:defRPr>
      </a:lvl5pPr>
      <a:lvl6pPr marL="1717675" indent="-249238" algn="l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-"/>
        <a:defRPr sz="2500">
          <a:solidFill>
            <a:schemeClr val="tx1"/>
          </a:solidFill>
          <a:latin typeface="+mn-lt"/>
          <a:cs typeface="+mn-cs"/>
        </a:defRPr>
      </a:lvl6pPr>
      <a:lvl7pPr marL="2174875" indent="-249238" algn="l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-"/>
        <a:defRPr sz="2500">
          <a:solidFill>
            <a:schemeClr val="tx1"/>
          </a:solidFill>
          <a:latin typeface="+mn-lt"/>
          <a:cs typeface="+mn-cs"/>
        </a:defRPr>
      </a:lvl7pPr>
      <a:lvl8pPr marL="2632075" indent="-249238" algn="l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-"/>
        <a:defRPr sz="2500">
          <a:solidFill>
            <a:schemeClr val="tx1"/>
          </a:solidFill>
          <a:latin typeface="+mn-lt"/>
          <a:cs typeface="+mn-cs"/>
        </a:defRPr>
      </a:lvl8pPr>
      <a:lvl9pPr marL="3089275" indent="-249238" algn="l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-"/>
        <a:defRPr sz="25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shape_Transparantie"/>
          <p:cNvSpPr>
            <a:spLocks noChangeArrowheads="1"/>
          </p:cNvSpPr>
          <p:nvPr/>
        </p:nvSpPr>
        <p:spPr bwMode="auto">
          <a:xfrm>
            <a:off x="0" y="0"/>
            <a:ext cx="12700" cy="101758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757575">
                  <a:alpha val="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GB" altLang="nl-NL" dirty="0"/>
          </a:p>
        </p:txBody>
      </p:sp>
      <p:sp>
        <p:nvSpPr>
          <p:cNvPr id="2054" name="shape_TransFollower"/>
          <p:cNvSpPr>
            <a:spLocks noChangeArrowheads="1"/>
          </p:cNvSpPr>
          <p:nvPr/>
        </p:nvSpPr>
        <p:spPr bwMode="auto">
          <a:xfrm>
            <a:off x="0" y="0"/>
            <a:ext cx="127000" cy="1017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GB" altLang="nl-NL" dirty="0"/>
          </a:p>
        </p:txBody>
      </p:sp>
      <p:sp>
        <p:nvSpPr>
          <p:cNvPr id="2050" name="Tekstvak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2154078"/>
            <a:ext cx="9140825" cy="4449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2091" tIns="45717" rIns="267843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 dirty="0"/>
              <a:t>Click to edit Master text styles</a:t>
            </a:r>
          </a:p>
          <a:p>
            <a:pPr lvl="1"/>
            <a:r>
              <a:rPr lang="en-GB" altLang="nl-NL" dirty="0"/>
              <a:t>Second level</a:t>
            </a:r>
          </a:p>
          <a:p>
            <a:pPr lvl="0"/>
            <a:r>
              <a:rPr lang="en-GB" altLang="nl-NL" dirty="0"/>
              <a:t>Third level</a:t>
            </a:r>
          </a:p>
          <a:p>
            <a:pPr lvl="1"/>
            <a:r>
              <a:rPr lang="en-GB" altLang="nl-NL" dirty="0"/>
              <a:t>Fourth level</a:t>
            </a:r>
          </a:p>
          <a:p>
            <a:pPr lvl="2"/>
            <a:r>
              <a:rPr lang="en-GB" altLang="nl-NL" dirty="0"/>
              <a:t>Fifth level</a:t>
            </a:r>
          </a:p>
        </p:txBody>
      </p:sp>
      <p:sp>
        <p:nvSpPr>
          <p:cNvPr id="2059" name="Titelvak"/>
          <p:cNvSpPr>
            <a:spLocks noGrp="1" noChangeArrowheads="1"/>
          </p:cNvSpPr>
          <p:nvPr>
            <p:ph type="title"/>
          </p:nvPr>
        </p:nvSpPr>
        <p:spPr bwMode="auto">
          <a:xfrm>
            <a:off x="0" y="1282700"/>
            <a:ext cx="9140825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2800" tIns="45720" rIns="27000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 dirty="0"/>
              <a:t>Click to edit Master title style</a:t>
            </a:r>
          </a:p>
        </p:txBody>
      </p:sp>
      <p:sp>
        <p:nvSpPr>
          <p:cNvPr id="2051" name="RodeBalk"/>
          <p:cNvSpPr>
            <a:spLocks noChangeArrowheads="1"/>
          </p:cNvSpPr>
          <p:nvPr/>
        </p:nvSpPr>
        <p:spPr bwMode="auto">
          <a:xfrm>
            <a:off x="-1" y="1016000"/>
            <a:ext cx="9144000" cy="266700"/>
          </a:xfrm>
          <a:prstGeom prst="rect">
            <a:avLst/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GB" altLang="nl-NL" dirty="0">
              <a:solidFill>
                <a:srgbClr val="FFFFFF"/>
              </a:solidFill>
            </a:endParaRPr>
          </a:p>
        </p:txBody>
      </p:sp>
      <p:pic>
        <p:nvPicPr>
          <p:cNvPr id="2056" name="LogoSlash_01" descr="SLASHTRANS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5475" y="392113"/>
            <a:ext cx="414020" cy="414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LogoSlash_02" descr="SLASHTRANS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74" y="392113"/>
            <a:ext cx="416560" cy="416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SchuineBalk" hidden="1"/>
          <p:cNvSpPr/>
          <p:nvPr userDrawn="1"/>
        </p:nvSpPr>
        <p:spPr>
          <a:xfrm>
            <a:off x="7974000" y="394244"/>
            <a:ext cx="1170000" cy="97028"/>
          </a:xfrm>
          <a:custGeom>
            <a:avLst/>
            <a:gdLst>
              <a:gd name="connsiteX0" fmla="*/ 0 w 1170000"/>
              <a:gd name="connsiteY0" fmla="*/ 0 h 96197"/>
              <a:gd name="connsiteX1" fmla="*/ 1170000 w 1170000"/>
              <a:gd name="connsiteY1" fmla="*/ 0 h 96197"/>
              <a:gd name="connsiteX2" fmla="*/ 1170000 w 1170000"/>
              <a:gd name="connsiteY2" fmla="*/ 96197 h 96197"/>
              <a:gd name="connsiteX3" fmla="*/ 0 w 1170000"/>
              <a:gd name="connsiteY3" fmla="*/ 96197 h 96197"/>
              <a:gd name="connsiteX4" fmla="*/ 0 w 1170000"/>
              <a:gd name="connsiteY4" fmla="*/ 0 h 96197"/>
              <a:gd name="connsiteX0" fmla="*/ 76200 w 1170000"/>
              <a:gd name="connsiteY0" fmla="*/ 2382 h 96197"/>
              <a:gd name="connsiteX1" fmla="*/ 1170000 w 1170000"/>
              <a:gd name="connsiteY1" fmla="*/ 0 h 96197"/>
              <a:gd name="connsiteX2" fmla="*/ 1170000 w 1170000"/>
              <a:gd name="connsiteY2" fmla="*/ 96197 h 96197"/>
              <a:gd name="connsiteX3" fmla="*/ 0 w 1170000"/>
              <a:gd name="connsiteY3" fmla="*/ 96197 h 96197"/>
              <a:gd name="connsiteX4" fmla="*/ 76200 w 1170000"/>
              <a:gd name="connsiteY4" fmla="*/ 2382 h 96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0000" h="96197">
                <a:moveTo>
                  <a:pt x="76200" y="2382"/>
                </a:moveTo>
                <a:lnTo>
                  <a:pt x="1170000" y="0"/>
                </a:lnTo>
                <a:lnTo>
                  <a:pt x="1170000" y="96197"/>
                </a:lnTo>
                <a:lnTo>
                  <a:pt x="0" y="96197"/>
                </a:lnTo>
                <a:lnTo>
                  <a:pt x="76200" y="238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Paginanummer"/>
          <p:cNvSpPr/>
          <p:nvPr userDrawn="1"/>
        </p:nvSpPr>
        <p:spPr>
          <a:xfrm>
            <a:off x="8255000" y="1069340"/>
            <a:ext cx="254000" cy="1384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>
            <a:noAutofit/>
          </a:bodyPr>
          <a:lstStyle/>
          <a:p>
            <a:pPr algn="r"/>
            <a:fld id="{825C7DD7-04B3-467D-9524-52591AE6A38C}" type="slidenum">
              <a:rPr lang="en-GB" sz="900" smtClean="0">
                <a:solidFill>
                  <a:srgbClr val="FFFFFF"/>
                </a:solidFill>
              </a:rPr>
              <a:pPr algn="r"/>
              <a:t>‹#›</a:t>
            </a:fld>
            <a:endParaRPr lang="en-GB" sz="900" dirty="0">
              <a:solidFill>
                <a:srgbClr val="FFFFFF"/>
              </a:solidFill>
            </a:endParaRPr>
          </a:p>
        </p:txBody>
      </p:sp>
      <p:sp>
        <p:nvSpPr>
          <p:cNvPr id="2061" name="Scheiding"/>
          <p:cNvSpPr txBox="1">
            <a:spLocks noChangeArrowheads="1"/>
          </p:cNvSpPr>
          <p:nvPr/>
        </p:nvSpPr>
        <p:spPr bwMode="auto">
          <a:xfrm>
            <a:off x="8204200" y="1069340"/>
            <a:ext cx="52900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t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900" dirty="0">
                <a:solidFill>
                  <a:srgbClr val="FFFFFF"/>
                </a:solidFill>
                <a:latin typeface="Verdana" pitchFamily="34" charset="0"/>
              </a:rPr>
              <a:t>|</a:t>
            </a:r>
          </a:p>
        </p:txBody>
      </p:sp>
      <p:pic>
        <p:nvPicPr>
          <p:cNvPr id="2" name="RUGlogoTop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050" y="205232"/>
            <a:ext cx="2399004" cy="660400"/>
          </a:xfrm>
          <a:prstGeom prst="rect">
            <a:avLst/>
          </a:prstGeom>
        </p:spPr>
      </p:pic>
      <p:sp>
        <p:nvSpPr>
          <p:cNvPr id="5129" name="tb_Faculty"/>
          <p:cNvSpPr txBox="1">
            <a:spLocks noChangeArrowheads="1"/>
          </p:cNvSpPr>
          <p:nvPr/>
        </p:nvSpPr>
        <p:spPr bwMode="auto">
          <a:xfrm>
            <a:off x="3687763" y="338138"/>
            <a:ext cx="122469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206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64293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63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2858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430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0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65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14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GB" sz="1000" dirty="0">
                <a:solidFill>
                  <a:srgbClr val="CC0000"/>
                </a:solidFill>
                <a:latin typeface="Georgia" pitchFamily="18" charset="0"/>
              </a:rPr>
              <a:t>faculty of behavioural</a:t>
            </a:r>
          </a:p>
          <a:p>
            <a:pPr>
              <a:defRPr/>
            </a:pPr>
            <a:r>
              <a:rPr lang="en-GB" sz="1000" dirty="0">
                <a:solidFill>
                  <a:srgbClr val="CC0000"/>
                </a:solidFill>
                <a:latin typeface="Georgia" pitchFamily="18" charset="0"/>
              </a:rPr>
              <a:t>and social sciences</a:t>
            </a:r>
          </a:p>
        </p:txBody>
      </p:sp>
      <p:sp>
        <p:nvSpPr>
          <p:cNvPr id="5130" name="tb_Department"/>
          <p:cNvSpPr txBox="1">
            <a:spLocks noChangeAspect="1" noChangeArrowheads="1"/>
          </p:cNvSpPr>
          <p:nvPr/>
        </p:nvSpPr>
        <p:spPr bwMode="auto">
          <a:xfrm>
            <a:off x="5811838" y="341313"/>
            <a:ext cx="1800225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206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64293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63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2858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430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0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65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14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GB" sz="1000" dirty="0">
                <a:solidFill>
                  <a:srgbClr val="CC0000"/>
                </a:solidFill>
                <a:latin typeface="Georgia" pitchFamily="18" charset="0"/>
              </a:rPr>
              <a:t>higher education/</a:t>
            </a:r>
          </a:p>
          <a:p>
            <a:pPr>
              <a:defRPr/>
            </a:pPr>
            <a:r>
              <a:rPr lang="en-GB" sz="1000" dirty="0" err="1">
                <a:solidFill>
                  <a:srgbClr val="CC0000"/>
                </a:solidFill>
                <a:latin typeface="Georgia" pitchFamily="18" charset="0"/>
              </a:rPr>
              <a:t>hoge</a:t>
            </a:r>
            <a:r>
              <a:rPr lang="en-GB" sz="1000" dirty="0">
                <a:solidFill>
                  <a:srgbClr val="CC0000"/>
                </a:solidFill>
                <a:latin typeface="Georgia" pitchFamily="18" charset="0"/>
              </a:rPr>
              <a:t> </a:t>
            </a:r>
            <a:r>
              <a:rPr lang="en-GB" sz="1000" dirty="0" err="1">
                <a:solidFill>
                  <a:srgbClr val="CC0000"/>
                </a:solidFill>
                <a:latin typeface="Georgia" pitchFamily="18" charset="0"/>
              </a:rPr>
              <a:t>onderwijs</a:t>
            </a:r>
            <a:endParaRPr lang="en-GB" sz="1000" dirty="0">
              <a:solidFill>
                <a:srgbClr val="CC0000"/>
              </a:solidFill>
              <a:latin typeface="Georgia" pitchFamily="18" charset="0"/>
            </a:endParaRPr>
          </a:p>
        </p:txBody>
      </p:sp>
      <p:sp>
        <p:nvSpPr>
          <p:cNvPr id="5128" name="tbDate"/>
          <p:cNvSpPr txBox="1">
            <a:spLocks noChangeArrowheads="1"/>
          </p:cNvSpPr>
          <p:nvPr/>
        </p:nvSpPr>
        <p:spPr bwMode="auto">
          <a:xfrm>
            <a:off x="7378700" y="1069340"/>
            <a:ext cx="762000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t">
            <a:no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206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64293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63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2858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430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0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65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14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en-GB" sz="900">
                <a:solidFill>
                  <a:srgbClr val="FFFFFF"/>
                </a:solidFill>
                <a:latin typeface="Verdana" pitchFamily="34" charset="0"/>
              </a:rPr>
              <a:t>05-06-2020</a:t>
            </a:r>
            <a:endParaRPr lang="en-GB" sz="900" dirty="0">
              <a:solidFill>
                <a:srgbClr val="FFFFFF"/>
              </a:solidFill>
              <a:latin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2" r:id="rId1"/>
    <p:sldLayoutId id="2147483957" r:id="rId2"/>
    <p:sldLayoutId id="2147483958" r:id="rId3"/>
    <p:sldLayoutId id="2147483959" r:id="rId4"/>
    <p:sldLayoutId id="2147483960" r:id="rId5"/>
    <p:sldLayoutId id="2147483961" r:id="rId6"/>
    <p:sldLayoutId id="2147483962" r:id="rId7"/>
    <p:sldLayoutId id="2147483963" r:id="rId8"/>
    <p:sldLayoutId id="2147483964" r:id="rId9"/>
    <p:sldLayoutId id="2147483965" r:id="rId10"/>
    <p:sldLayoutId id="2147483966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Verdan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Verdan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Verdan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Verdan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marL="249238" indent="-249238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›"/>
        <a:defRPr sz="2500">
          <a:solidFill>
            <a:schemeClr val="tx1"/>
          </a:solidFill>
          <a:latin typeface="+mn-lt"/>
          <a:ea typeface="+mn-ea"/>
          <a:cs typeface="+mn-cs"/>
        </a:defRPr>
      </a:lvl1pPr>
      <a:lvl2pPr marL="517525" indent="-266700" algn="l" rtl="0" eaLnBrk="0" fontAlgn="base" hangingPunct="0">
        <a:spcBef>
          <a:spcPct val="20000"/>
        </a:spcBef>
        <a:spcAft>
          <a:spcPct val="0"/>
        </a:spcAft>
        <a:buSzPct val="50000"/>
        <a:buFont typeface="Wingdings" pitchFamily="2" charset="2"/>
        <a:buChar char="§"/>
        <a:defRPr sz="2500">
          <a:solidFill>
            <a:schemeClr val="tx1"/>
          </a:solidFill>
          <a:latin typeface="+mn-lt"/>
          <a:cs typeface="+mn-cs"/>
        </a:defRPr>
      </a:lvl2pPr>
      <a:lvl3pPr marL="760413" indent="-2413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-"/>
        <a:defRPr sz="2500">
          <a:solidFill>
            <a:schemeClr val="tx1"/>
          </a:solidFill>
          <a:latin typeface="+mn-lt"/>
          <a:cs typeface="+mn-cs"/>
        </a:defRPr>
      </a:lvl3pPr>
      <a:lvl4pPr marL="1009650" indent="-249238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-"/>
        <a:defRPr sz="2500">
          <a:solidFill>
            <a:schemeClr val="tx1"/>
          </a:solidFill>
          <a:latin typeface="+mn-lt"/>
          <a:cs typeface="+mn-cs"/>
        </a:defRPr>
      </a:lvl4pPr>
      <a:lvl5pPr marL="1260475" indent="-249238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-"/>
        <a:defRPr sz="2500">
          <a:solidFill>
            <a:schemeClr val="tx1"/>
          </a:solidFill>
          <a:latin typeface="+mn-lt"/>
          <a:cs typeface="+mn-cs"/>
        </a:defRPr>
      </a:lvl5pPr>
      <a:lvl6pPr marL="1717675" indent="-249238" algn="l" rtl="0" fontAlgn="base">
        <a:spcBef>
          <a:spcPct val="20000"/>
        </a:spcBef>
        <a:spcAft>
          <a:spcPct val="0"/>
        </a:spcAft>
        <a:buFont typeface="Courier New" pitchFamily="49" charset="0"/>
        <a:buChar char="-"/>
        <a:defRPr sz="2500">
          <a:solidFill>
            <a:schemeClr val="tx1"/>
          </a:solidFill>
          <a:latin typeface="+mn-lt"/>
          <a:cs typeface="+mn-cs"/>
        </a:defRPr>
      </a:lvl6pPr>
      <a:lvl7pPr marL="2174875" indent="-249238" algn="l" rtl="0" fontAlgn="base">
        <a:spcBef>
          <a:spcPct val="20000"/>
        </a:spcBef>
        <a:spcAft>
          <a:spcPct val="0"/>
        </a:spcAft>
        <a:buFont typeface="Courier New" pitchFamily="49" charset="0"/>
        <a:buChar char="-"/>
        <a:defRPr sz="2500">
          <a:solidFill>
            <a:schemeClr val="tx1"/>
          </a:solidFill>
          <a:latin typeface="+mn-lt"/>
          <a:cs typeface="+mn-cs"/>
        </a:defRPr>
      </a:lvl7pPr>
      <a:lvl8pPr marL="2632075" indent="-249238" algn="l" rtl="0" fontAlgn="base">
        <a:spcBef>
          <a:spcPct val="20000"/>
        </a:spcBef>
        <a:spcAft>
          <a:spcPct val="0"/>
        </a:spcAft>
        <a:buFont typeface="Courier New" pitchFamily="49" charset="0"/>
        <a:buChar char="-"/>
        <a:defRPr sz="2500">
          <a:solidFill>
            <a:schemeClr val="tx1"/>
          </a:solidFill>
          <a:latin typeface="+mn-lt"/>
          <a:cs typeface="+mn-cs"/>
        </a:defRPr>
      </a:lvl8pPr>
      <a:lvl9pPr marL="3089275" indent="-249238" algn="l" rtl="0" fontAlgn="base">
        <a:spcBef>
          <a:spcPct val="20000"/>
        </a:spcBef>
        <a:spcAft>
          <a:spcPct val="0"/>
        </a:spcAft>
        <a:buFont typeface="Courier New" pitchFamily="49" charset="0"/>
        <a:buChar char="-"/>
        <a:defRPr sz="25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shape_Transparantie"/>
          <p:cNvSpPr>
            <a:spLocks noChangeArrowheads="1"/>
          </p:cNvSpPr>
          <p:nvPr/>
        </p:nvSpPr>
        <p:spPr bwMode="auto">
          <a:xfrm>
            <a:off x="127000" y="0"/>
            <a:ext cx="254000" cy="101758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757575">
                  <a:alpha val="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GB" altLang="nl-NL" dirty="0"/>
          </a:p>
        </p:txBody>
      </p:sp>
      <p:sp>
        <p:nvSpPr>
          <p:cNvPr id="3078" name="shape_TransFollower"/>
          <p:cNvSpPr>
            <a:spLocks noChangeArrowheads="1"/>
          </p:cNvSpPr>
          <p:nvPr/>
        </p:nvSpPr>
        <p:spPr bwMode="auto">
          <a:xfrm>
            <a:off x="0" y="0"/>
            <a:ext cx="127000" cy="1017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GB" altLang="nl-NL" dirty="0"/>
          </a:p>
        </p:txBody>
      </p:sp>
      <p:sp>
        <p:nvSpPr>
          <p:cNvPr id="3074" name="Tekstvak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2154078"/>
            <a:ext cx="9140825" cy="4449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2091" tIns="45717" rIns="267843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 dirty="0"/>
              <a:t>Click to edit Master text styles</a:t>
            </a:r>
          </a:p>
          <a:p>
            <a:pPr lvl="1"/>
            <a:r>
              <a:rPr lang="en-GB" altLang="nl-NL" dirty="0"/>
              <a:t>Second level</a:t>
            </a:r>
          </a:p>
          <a:p>
            <a:pPr lvl="2"/>
            <a:r>
              <a:rPr lang="en-GB" altLang="nl-NL" dirty="0"/>
              <a:t>Third level</a:t>
            </a:r>
          </a:p>
          <a:p>
            <a:pPr lvl="3"/>
            <a:r>
              <a:rPr lang="en-GB" altLang="nl-NL" dirty="0"/>
              <a:t>Fourth level</a:t>
            </a:r>
          </a:p>
          <a:p>
            <a:pPr lvl="4"/>
            <a:r>
              <a:rPr lang="en-GB" altLang="nl-NL" dirty="0"/>
              <a:t>Fifth level</a:t>
            </a:r>
          </a:p>
        </p:txBody>
      </p:sp>
      <p:sp>
        <p:nvSpPr>
          <p:cNvPr id="3083" name="Titelvak"/>
          <p:cNvSpPr>
            <a:spLocks noGrp="1" noChangeArrowheads="1"/>
          </p:cNvSpPr>
          <p:nvPr>
            <p:ph type="title"/>
          </p:nvPr>
        </p:nvSpPr>
        <p:spPr bwMode="auto">
          <a:xfrm>
            <a:off x="0" y="1282700"/>
            <a:ext cx="9140825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2800" tIns="45720" rIns="27000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 dirty="0"/>
              <a:t>Click to edit Master title style</a:t>
            </a:r>
          </a:p>
        </p:txBody>
      </p:sp>
      <p:sp>
        <p:nvSpPr>
          <p:cNvPr id="3075" name="RodeBalk"/>
          <p:cNvSpPr>
            <a:spLocks noChangeArrowheads="1"/>
          </p:cNvSpPr>
          <p:nvPr/>
        </p:nvSpPr>
        <p:spPr bwMode="auto">
          <a:xfrm>
            <a:off x="-1" y="1016000"/>
            <a:ext cx="9144000" cy="266700"/>
          </a:xfrm>
          <a:prstGeom prst="rect">
            <a:avLst/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GB" altLang="nl-NL" dirty="0">
              <a:solidFill>
                <a:srgbClr val="FFFFFF"/>
              </a:solidFill>
            </a:endParaRPr>
          </a:p>
        </p:txBody>
      </p:sp>
      <p:pic>
        <p:nvPicPr>
          <p:cNvPr id="3080" name="LogoSlash_01" descr="SLASHTRANS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5475" y="392113"/>
            <a:ext cx="414020" cy="414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LogoSlash_02" descr="SLASHTRANS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74" y="392113"/>
            <a:ext cx="416560" cy="416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SchuineBalk" hidden="1"/>
          <p:cNvSpPr/>
          <p:nvPr userDrawn="1"/>
        </p:nvSpPr>
        <p:spPr>
          <a:xfrm>
            <a:off x="7974000" y="394244"/>
            <a:ext cx="1170000" cy="97028"/>
          </a:xfrm>
          <a:custGeom>
            <a:avLst/>
            <a:gdLst>
              <a:gd name="connsiteX0" fmla="*/ 0 w 1170000"/>
              <a:gd name="connsiteY0" fmla="*/ 0 h 96197"/>
              <a:gd name="connsiteX1" fmla="*/ 1170000 w 1170000"/>
              <a:gd name="connsiteY1" fmla="*/ 0 h 96197"/>
              <a:gd name="connsiteX2" fmla="*/ 1170000 w 1170000"/>
              <a:gd name="connsiteY2" fmla="*/ 96197 h 96197"/>
              <a:gd name="connsiteX3" fmla="*/ 0 w 1170000"/>
              <a:gd name="connsiteY3" fmla="*/ 96197 h 96197"/>
              <a:gd name="connsiteX4" fmla="*/ 0 w 1170000"/>
              <a:gd name="connsiteY4" fmla="*/ 0 h 96197"/>
              <a:gd name="connsiteX0" fmla="*/ 76200 w 1170000"/>
              <a:gd name="connsiteY0" fmla="*/ 2382 h 96197"/>
              <a:gd name="connsiteX1" fmla="*/ 1170000 w 1170000"/>
              <a:gd name="connsiteY1" fmla="*/ 0 h 96197"/>
              <a:gd name="connsiteX2" fmla="*/ 1170000 w 1170000"/>
              <a:gd name="connsiteY2" fmla="*/ 96197 h 96197"/>
              <a:gd name="connsiteX3" fmla="*/ 0 w 1170000"/>
              <a:gd name="connsiteY3" fmla="*/ 96197 h 96197"/>
              <a:gd name="connsiteX4" fmla="*/ 76200 w 1170000"/>
              <a:gd name="connsiteY4" fmla="*/ 2382 h 96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0000" h="96197">
                <a:moveTo>
                  <a:pt x="76200" y="2382"/>
                </a:moveTo>
                <a:lnTo>
                  <a:pt x="1170000" y="0"/>
                </a:lnTo>
                <a:lnTo>
                  <a:pt x="1170000" y="96197"/>
                </a:lnTo>
                <a:lnTo>
                  <a:pt x="0" y="96197"/>
                </a:lnTo>
                <a:lnTo>
                  <a:pt x="76200" y="238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Paginanummer"/>
          <p:cNvSpPr/>
          <p:nvPr userDrawn="1"/>
        </p:nvSpPr>
        <p:spPr>
          <a:xfrm>
            <a:off x="8255000" y="1069340"/>
            <a:ext cx="254000" cy="1384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>
            <a:noAutofit/>
          </a:bodyPr>
          <a:lstStyle/>
          <a:p>
            <a:pPr algn="r"/>
            <a:fld id="{825C7DD7-04B3-467D-9524-52591AE6A38C}" type="slidenum">
              <a:rPr lang="en-GB" sz="900" smtClean="0">
                <a:solidFill>
                  <a:srgbClr val="FFFFFF"/>
                </a:solidFill>
              </a:rPr>
              <a:pPr algn="r"/>
              <a:t>‹#›</a:t>
            </a:fld>
            <a:endParaRPr lang="en-GB" sz="900" dirty="0">
              <a:solidFill>
                <a:srgbClr val="FFFFFF"/>
              </a:solidFill>
            </a:endParaRPr>
          </a:p>
        </p:txBody>
      </p:sp>
      <p:sp>
        <p:nvSpPr>
          <p:cNvPr id="3085" name="Scheiding"/>
          <p:cNvSpPr txBox="1">
            <a:spLocks noChangeArrowheads="1"/>
          </p:cNvSpPr>
          <p:nvPr/>
        </p:nvSpPr>
        <p:spPr bwMode="auto">
          <a:xfrm>
            <a:off x="8204200" y="1069340"/>
            <a:ext cx="52900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t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900" dirty="0">
                <a:solidFill>
                  <a:srgbClr val="FFFFFF"/>
                </a:solidFill>
                <a:latin typeface="Verdana" pitchFamily="34" charset="0"/>
              </a:rPr>
              <a:t>|</a:t>
            </a:r>
          </a:p>
        </p:txBody>
      </p:sp>
      <p:pic>
        <p:nvPicPr>
          <p:cNvPr id="2" name="RUGlogoTop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050" y="205232"/>
            <a:ext cx="2399004" cy="660400"/>
          </a:xfrm>
          <a:prstGeom prst="rect">
            <a:avLst/>
          </a:prstGeom>
        </p:spPr>
      </p:pic>
      <p:sp>
        <p:nvSpPr>
          <p:cNvPr id="7177" name="tb_Faculty"/>
          <p:cNvSpPr txBox="1">
            <a:spLocks noChangeArrowheads="1"/>
          </p:cNvSpPr>
          <p:nvPr/>
        </p:nvSpPr>
        <p:spPr bwMode="auto">
          <a:xfrm>
            <a:off x="3687763" y="338138"/>
            <a:ext cx="122469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206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64293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63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2858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430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0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65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14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GB" sz="1000" dirty="0">
                <a:solidFill>
                  <a:srgbClr val="CC0000"/>
                </a:solidFill>
                <a:latin typeface="Georgia" pitchFamily="18" charset="0"/>
              </a:rPr>
              <a:t>faculty of behavioural</a:t>
            </a:r>
          </a:p>
          <a:p>
            <a:pPr>
              <a:defRPr/>
            </a:pPr>
            <a:r>
              <a:rPr lang="en-GB" sz="1000" dirty="0">
                <a:solidFill>
                  <a:srgbClr val="CC0000"/>
                </a:solidFill>
                <a:latin typeface="Georgia" pitchFamily="18" charset="0"/>
              </a:rPr>
              <a:t>and social sciences</a:t>
            </a:r>
          </a:p>
        </p:txBody>
      </p:sp>
      <p:sp>
        <p:nvSpPr>
          <p:cNvPr id="7178" name="tb_Department"/>
          <p:cNvSpPr txBox="1">
            <a:spLocks noChangeArrowheads="1"/>
          </p:cNvSpPr>
          <p:nvPr/>
        </p:nvSpPr>
        <p:spPr bwMode="auto">
          <a:xfrm>
            <a:off x="5811838" y="341313"/>
            <a:ext cx="1800225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206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64293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63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2858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430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0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65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14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GB" sz="1000" dirty="0">
                <a:solidFill>
                  <a:srgbClr val="CC0000"/>
                </a:solidFill>
                <a:latin typeface="Georgia" pitchFamily="18" charset="0"/>
              </a:rPr>
              <a:t>higher education/</a:t>
            </a:r>
          </a:p>
          <a:p>
            <a:pPr>
              <a:defRPr/>
            </a:pPr>
            <a:r>
              <a:rPr lang="en-GB" sz="1000" dirty="0" err="1">
                <a:solidFill>
                  <a:srgbClr val="CC0000"/>
                </a:solidFill>
                <a:latin typeface="Georgia" pitchFamily="18" charset="0"/>
              </a:rPr>
              <a:t>hoge</a:t>
            </a:r>
            <a:r>
              <a:rPr lang="en-GB" sz="1000" dirty="0">
                <a:solidFill>
                  <a:srgbClr val="CC0000"/>
                </a:solidFill>
                <a:latin typeface="Georgia" pitchFamily="18" charset="0"/>
              </a:rPr>
              <a:t> </a:t>
            </a:r>
            <a:r>
              <a:rPr lang="en-GB" sz="1000" dirty="0" err="1">
                <a:solidFill>
                  <a:srgbClr val="CC0000"/>
                </a:solidFill>
                <a:latin typeface="Georgia" pitchFamily="18" charset="0"/>
              </a:rPr>
              <a:t>onderwijs</a:t>
            </a:r>
            <a:endParaRPr lang="en-GB" sz="1000" dirty="0">
              <a:solidFill>
                <a:srgbClr val="CC0000"/>
              </a:solidFill>
              <a:latin typeface="Georgia" pitchFamily="18" charset="0"/>
            </a:endParaRPr>
          </a:p>
        </p:txBody>
      </p:sp>
      <p:sp>
        <p:nvSpPr>
          <p:cNvPr id="7176" name="tbDate"/>
          <p:cNvSpPr txBox="1">
            <a:spLocks noChangeArrowheads="1"/>
          </p:cNvSpPr>
          <p:nvPr/>
        </p:nvSpPr>
        <p:spPr bwMode="auto">
          <a:xfrm>
            <a:off x="7378700" y="1069340"/>
            <a:ext cx="762000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t">
            <a:no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206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64293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63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2858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430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0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65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14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en-GB" sz="900">
                <a:solidFill>
                  <a:srgbClr val="FFFFFF"/>
                </a:solidFill>
                <a:latin typeface="Verdana" pitchFamily="34" charset="0"/>
              </a:rPr>
              <a:t>05-06-2020</a:t>
            </a:r>
            <a:endParaRPr lang="en-GB" sz="900" dirty="0">
              <a:solidFill>
                <a:srgbClr val="FFFFFF"/>
              </a:solidFill>
              <a:latin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1" r:id="rId1"/>
    <p:sldLayoutId id="2147483967" r:id="rId2"/>
    <p:sldLayoutId id="2147483968" r:id="rId3"/>
    <p:sldLayoutId id="2147483969" r:id="rId4"/>
    <p:sldLayoutId id="2147483970" r:id="rId5"/>
    <p:sldLayoutId id="2147483971" r:id="rId6"/>
    <p:sldLayoutId id="2147483972" r:id="rId7"/>
    <p:sldLayoutId id="2147483973" r:id="rId8"/>
    <p:sldLayoutId id="2147483974" r:id="rId9"/>
    <p:sldLayoutId id="2147483975" r:id="rId10"/>
    <p:sldLayoutId id="2147483976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Verdan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Verdan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Verdan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Verdan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marL="249238" indent="-249238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›"/>
        <a:defRPr sz="2500">
          <a:solidFill>
            <a:schemeClr val="tx1"/>
          </a:solidFill>
          <a:latin typeface="+mn-lt"/>
          <a:ea typeface="+mn-ea"/>
          <a:cs typeface="+mn-cs"/>
        </a:defRPr>
      </a:lvl1pPr>
      <a:lvl2pPr marL="501650" indent="-250825" algn="l" rtl="0" eaLnBrk="0" fontAlgn="base" hangingPunct="0">
        <a:spcBef>
          <a:spcPct val="20000"/>
        </a:spcBef>
        <a:spcAft>
          <a:spcPct val="0"/>
        </a:spcAft>
        <a:buSzPct val="50000"/>
        <a:buFont typeface="Wingdings" pitchFamily="2" charset="2"/>
        <a:buChar char="§"/>
        <a:defRPr sz="2500">
          <a:solidFill>
            <a:schemeClr val="tx1"/>
          </a:solidFill>
          <a:latin typeface="+mn-lt"/>
          <a:cs typeface="+mn-cs"/>
        </a:defRPr>
      </a:lvl2pPr>
      <a:lvl3pPr marL="760413" indent="-258763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-"/>
        <a:defRPr sz="2500">
          <a:solidFill>
            <a:schemeClr val="tx1"/>
          </a:solidFill>
          <a:latin typeface="+mn-lt"/>
          <a:cs typeface="+mn-cs"/>
        </a:defRPr>
      </a:lvl3pPr>
      <a:lvl4pPr marL="1009650" indent="-249238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-"/>
        <a:defRPr sz="2500">
          <a:solidFill>
            <a:schemeClr val="tx1"/>
          </a:solidFill>
          <a:latin typeface="+mn-lt"/>
          <a:cs typeface="+mn-cs"/>
        </a:defRPr>
      </a:lvl4pPr>
      <a:lvl5pPr marL="1268413" indent="-257175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-"/>
        <a:defRPr sz="2500">
          <a:solidFill>
            <a:schemeClr val="tx1"/>
          </a:solidFill>
          <a:latin typeface="+mn-lt"/>
          <a:cs typeface="+mn-cs"/>
        </a:defRPr>
      </a:lvl5pPr>
      <a:lvl6pPr marL="1725613" indent="-257175" algn="l" rtl="0" fontAlgn="base">
        <a:spcBef>
          <a:spcPct val="20000"/>
        </a:spcBef>
        <a:spcAft>
          <a:spcPct val="0"/>
        </a:spcAft>
        <a:buFont typeface="Courier New" pitchFamily="49" charset="0"/>
        <a:buChar char="-"/>
        <a:defRPr sz="2500">
          <a:solidFill>
            <a:schemeClr val="tx1"/>
          </a:solidFill>
          <a:latin typeface="+mn-lt"/>
          <a:cs typeface="+mn-cs"/>
        </a:defRPr>
      </a:lvl6pPr>
      <a:lvl7pPr marL="2182813" indent="-257175" algn="l" rtl="0" fontAlgn="base">
        <a:spcBef>
          <a:spcPct val="20000"/>
        </a:spcBef>
        <a:spcAft>
          <a:spcPct val="0"/>
        </a:spcAft>
        <a:buFont typeface="Courier New" pitchFamily="49" charset="0"/>
        <a:buChar char="-"/>
        <a:defRPr sz="2500">
          <a:solidFill>
            <a:schemeClr val="tx1"/>
          </a:solidFill>
          <a:latin typeface="+mn-lt"/>
          <a:cs typeface="+mn-cs"/>
        </a:defRPr>
      </a:lvl7pPr>
      <a:lvl8pPr marL="2640013" indent="-257175" algn="l" rtl="0" fontAlgn="base">
        <a:spcBef>
          <a:spcPct val="20000"/>
        </a:spcBef>
        <a:spcAft>
          <a:spcPct val="0"/>
        </a:spcAft>
        <a:buFont typeface="Courier New" pitchFamily="49" charset="0"/>
        <a:buChar char="-"/>
        <a:defRPr sz="2500">
          <a:solidFill>
            <a:schemeClr val="tx1"/>
          </a:solidFill>
          <a:latin typeface="+mn-lt"/>
          <a:cs typeface="+mn-cs"/>
        </a:defRPr>
      </a:lvl8pPr>
      <a:lvl9pPr marL="3097213" indent="-257175" algn="l" rtl="0" fontAlgn="base">
        <a:spcBef>
          <a:spcPct val="20000"/>
        </a:spcBef>
        <a:spcAft>
          <a:spcPct val="0"/>
        </a:spcAft>
        <a:buFont typeface="Courier New" pitchFamily="49" charset="0"/>
        <a:buChar char="-"/>
        <a:defRPr sz="25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tif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if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tiff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0" y="1268760"/>
            <a:ext cx="9144000" cy="1174883"/>
          </a:xfrm>
        </p:spPr>
        <p:txBody>
          <a:bodyPr/>
          <a:lstStyle/>
          <a:p>
            <a:r>
              <a:rPr lang="nl-NL" sz="1600" dirty="0"/>
              <a:t>University of Groningen		Lisa Kiltz, Marjon Fokkens-Bruinsma, 				</a:t>
            </a:r>
            <a:r>
              <a:rPr lang="nb-NO" sz="1600" dirty="0"/>
              <a:t>Ellen P.W.A. Jansen</a:t>
            </a:r>
            <a:br>
              <a:rPr lang="nl-NL" sz="1600" dirty="0"/>
            </a:br>
            <a:r>
              <a:rPr lang="nl-NL" sz="1600" dirty="0"/>
              <a:t>University of Augsburg		Raven Rinas, Martin Daumiller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”If They Struggle I Cannot Sleep Well Either”: Perceptions and Interactions Surrounding University Student and Teacher Well-Being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22883659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575414A8-9EC1-4261-9FB5-44C82D1F0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Results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2880" y="1988840"/>
            <a:ext cx="6793496" cy="480378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1464354"/>
            <a:ext cx="1246051" cy="1192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898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575414A8-9EC1-4261-9FB5-44C82D1F0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Questions</a:t>
            </a:r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35D66F73-73F5-4F1E-AE02-EBB3C315DA93}"/>
              </a:ext>
            </a:extLst>
          </p:cNvPr>
          <p:cNvSpPr txBox="1">
            <a:spLocks/>
          </p:cNvSpPr>
          <p:nvPr/>
        </p:nvSpPr>
        <p:spPr bwMode="auto">
          <a:xfrm>
            <a:off x="0" y="2154078"/>
            <a:ext cx="9140825" cy="4449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2091" tIns="45717" rIns="270000" bIns="45717" numCol="1" anchor="t" anchorCtr="0" compatLnSpc="1">
            <a:prstTxWarp prst="textNoShape">
              <a:avLst/>
            </a:prstTxWarp>
            <a:normAutofit/>
          </a:bodyPr>
          <a:lstStyle>
            <a:lvl1pPr marL="249238" indent="-249238" algn="l" rtl="0" eaLnBrk="1" fontAlgn="base" hangingPunct="1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›"/>
              <a:defRPr sz="2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1650" indent="-250825" algn="l" rtl="0" eaLnBrk="1" fontAlgn="base" hangingPunct="1"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§"/>
              <a:defRPr sz="2500">
                <a:solidFill>
                  <a:schemeClr val="tx1"/>
                </a:solidFill>
                <a:latin typeface="+mn-lt"/>
                <a:cs typeface="+mn-cs"/>
              </a:defRPr>
            </a:lvl2pPr>
            <a:lvl3pPr marL="744538" indent="-242888" algn="l" rtl="0" eaLnBrk="1" fontAlgn="base" hangingPunct="1">
              <a:spcBef>
                <a:spcPct val="20000"/>
              </a:spcBef>
              <a:spcAft>
                <a:spcPct val="0"/>
              </a:spcAft>
              <a:buSzPct val="85000"/>
              <a:buFont typeface="Courier New" pitchFamily="49" charset="0"/>
              <a:buChar char="-"/>
              <a:defRPr sz="2500">
                <a:solidFill>
                  <a:schemeClr val="tx1"/>
                </a:solidFill>
                <a:latin typeface="+mn-lt"/>
                <a:cs typeface="+mn-cs"/>
              </a:defRPr>
            </a:lvl3pPr>
            <a:lvl4pPr marL="1009650" indent="-263525" algn="l" rtl="0" eaLnBrk="1" fontAlgn="base" hangingPunct="1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-"/>
              <a:defRPr sz="2500">
                <a:solidFill>
                  <a:schemeClr val="tx1"/>
                </a:solidFill>
                <a:latin typeface="+mn-lt"/>
                <a:cs typeface="+mn-cs"/>
              </a:defRPr>
            </a:lvl4pPr>
            <a:lvl5pPr marL="1260475" indent="-249238" algn="l" rtl="0" eaLnBrk="1" fontAlgn="base" hangingPunct="1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-"/>
              <a:defRPr sz="2500">
                <a:solidFill>
                  <a:schemeClr val="tx1"/>
                </a:solidFill>
                <a:latin typeface="+mn-lt"/>
                <a:cs typeface="+mn-cs"/>
              </a:defRPr>
            </a:lvl5pPr>
            <a:lvl6pPr marL="1717675" indent="-249238" algn="l" rtl="0" eaLnBrk="1" fontAlgn="base" hangingPunct="1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-"/>
              <a:defRPr sz="2500">
                <a:solidFill>
                  <a:schemeClr val="tx1"/>
                </a:solidFill>
                <a:latin typeface="+mn-lt"/>
                <a:cs typeface="+mn-cs"/>
              </a:defRPr>
            </a:lvl6pPr>
            <a:lvl7pPr marL="2174875" indent="-249238" algn="l" rtl="0" eaLnBrk="1" fontAlgn="base" hangingPunct="1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-"/>
              <a:defRPr sz="2500">
                <a:solidFill>
                  <a:schemeClr val="tx1"/>
                </a:solidFill>
                <a:latin typeface="+mn-lt"/>
                <a:cs typeface="+mn-cs"/>
              </a:defRPr>
            </a:lvl7pPr>
            <a:lvl8pPr marL="2632075" indent="-249238" algn="l" rtl="0" eaLnBrk="1" fontAlgn="base" hangingPunct="1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-"/>
              <a:defRPr sz="2500">
                <a:solidFill>
                  <a:schemeClr val="tx1"/>
                </a:solidFill>
                <a:latin typeface="+mn-lt"/>
                <a:cs typeface="+mn-cs"/>
              </a:defRPr>
            </a:lvl8pPr>
            <a:lvl9pPr marL="3089275" indent="-249238" algn="l" rtl="0" eaLnBrk="1" fontAlgn="base" hangingPunct="1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-"/>
              <a:defRPr sz="25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GB" sz="2000" kern="0" dirty="0"/>
              <a:t>How to tackle writing the discussion section?</a:t>
            </a:r>
          </a:p>
          <a:p>
            <a:pPr lvl="1"/>
            <a:r>
              <a:rPr lang="en-US" sz="1600" kern="0" dirty="0"/>
              <a:t>Which topics to include?</a:t>
            </a:r>
          </a:p>
          <a:p>
            <a:pPr lvl="1"/>
            <a:r>
              <a:rPr lang="en-US" sz="1600" kern="0" dirty="0"/>
              <a:t>How to combine/ report?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737" y="3789040"/>
            <a:ext cx="5724525" cy="235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7083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575414A8-9EC1-4261-9FB5-44C82D1F0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284984"/>
            <a:ext cx="9140825" cy="792162"/>
          </a:xfrm>
        </p:spPr>
        <p:txBody>
          <a:bodyPr/>
          <a:lstStyle/>
          <a:p>
            <a:r>
              <a:rPr lang="en-CA" dirty="0"/>
              <a:t>Thanks for your attention!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127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Sources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61950" indent="-361950">
              <a:buNone/>
            </a:pPr>
            <a:r>
              <a:rPr lang="en-US" sz="700" dirty="0" err="1"/>
              <a:t>Benbassat</a:t>
            </a:r>
            <a:r>
              <a:rPr lang="en-US" sz="700" dirty="0"/>
              <a:t>, J. (2014). Changes in wellbeing and professional values among medical undergraduate students: a narrative review of the literature. Advances in Health Sciences Education, 19(4), 597–610. </a:t>
            </a:r>
          </a:p>
          <a:p>
            <a:pPr marL="361950" indent="-361950">
              <a:buNone/>
            </a:pPr>
            <a:r>
              <a:rPr lang="en-US" sz="700" dirty="0" err="1"/>
              <a:t>Bewick</a:t>
            </a:r>
            <a:r>
              <a:rPr lang="en-US" sz="700" dirty="0"/>
              <a:t>, B., </a:t>
            </a:r>
            <a:r>
              <a:rPr lang="en-US" sz="700" dirty="0" err="1"/>
              <a:t>Koutsopouloub</a:t>
            </a:r>
            <a:r>
              <a:rPr lang="en-US" sz="700" dirty="0"/>
              <a:t>, G., Miles, J., </a:t>
            </a:r>
            <a:r>
              <a:rPr lang="en-US" sz="700" dirty="0" err="1"/>
              <a:t>Slaad</a:t>
            </a:r>
            <a:r>
              <a:rPr lang="en-US" sz="700" dirty="0"/>
              <a:t>, E., &amp; </a:t>
            </a:r>
            <a:r>
              <a:rPr lang="en-US" sz="700" dirty="0" err="1"/>
              <a:t>Barkham</a:t>
            </a:r>
            <a:r>
              <a:rPr lang="en-US" sz="700" dirty="0"/>
              <a:t>, M. (2010). Changes in undergraduate students’ psychological well-being as they progress through university. Studies in Higher Education, 35(6), 633–645.</a:t>
            </a:r>
          </a:p>
          <a:p>
            <a:pPr marL="361950" indent="-361950">
              <a:buNone/>
            </a:pPr>
            <a:r>
              <a:rPr lang="en-US" sz="700" dirty="0"/>
              <a:t>Centers for disease control and prevention. (2018). Well-Being Concepts. https://doi.org/10.1097/01.phm.0000189841.18419.16</a:t>
            </a:r>
          </a:p>
          <a:p>
            <a:pPr marL="361950" indent="-361950">
              <a:buNone/>
            </a:pPr>
            <a:r>
              <a:rPr lang="en-US" sz="700" dirty="0"/>
              <a:t>Cooke, R., </a:t>
            </a:r>
            <a:r>
              <a:rPr lang="en-US" sz="700" dirty="0" err="1"/>
              <a:t>Bewick</a:t>
            </a:r>
            <a:r>
              <a:rPr lang="en-US" sz="700" dirty="0"/>
              <a:t>, B. M., </a:t>
            </a:r>
            <a:r>
              <a:rPr lang="en-US" sz="700" dirty="0" err="1"/>
              <a:t>Barkham</a:t>
            </a:r>
            <a:r>
              <a:rPr lang="en-US" sz="700" dirty="0"/>
              <a:t>, M., Bradley, M., &amp; </a:t>
            </a:r>
            <a:r>
              <a:rPr lang="en-US" sz="700" dirty="0" err="1"/>
              <a:t>Audin</a:t>
            </a:r>
            <a:r>
              <a:rPr lang="en-US" sz="700" dirty="0"/>
              <a:t>, K. (2006). Measuring, monitoring and managing the psychological well-being of first year university students. British Journal of Guidance and Counselling, 34(4), 505–517.</a:t>
            </a:r>
          </a:p>
          <a:p>
            <a:pPr marL="361950" indent="-361950">
              <a:buNone/>
            </a:pPr>
            <a:r>
              <a:rPr lang="en-US" sz="700" dirty="0" err="1"/>
              <a:t>Deci</a:t>
            </a:r>
            <a:r>
              <a:rPr lang="en-US" sz="700" dirty="0"/>
              <a:t>, E. L., &amp; Ryan, R. M. (2000). The “What” and "Why" of Goal Pursuits: Human Needs and the Self-Determination of Behavior. Psychological Inquiry, 11(4), 227–268.</a:t>
            </a:r>
          </a:p>
          <a:p>
            <a:pPr marL="361950" indent="-361950">
              <a:buNone/>
            </a:pPr>
            <a:r>
              <a:rPr lang="en-US" sz="700" dirty="0" err="1"/>
              <a:t>Dyrbye</a:t>
            </a:r>
            <a:r>
              <a:rPr lang="en-US" sz="700" dirty="0"/>
              <a:t>, L., &amp; </a:t>
            </a:r>
            <a:r>
              <a:rPr lang="en-US" sz="700" dirty="0" err="1"/>
              <a:t>Shanafelt</a:t>
            </a:r>
            <a:r>
              <a:rPr lang="en-US" sz="700" dirty="0"/>
              <a:t>, T. (2016). A narrative review on burnout experienced by medical students and residents. Medical Education, 50(1), 132–149. </a:t>
            </a:r>
          </a:p>
          <a:p>
            <a:pPr marL="361950" indent="-361950">
              <a:buNone/>
            </a:pPr>
            <a:r>
              <a:rPr lang="en-US" sz="700" dirty="0"/>
              <a:t>Flaxman, P. E., </a:t>
            </a:r>
            <a:r>
              <a:rPr lang="en-US" sz="700" dirty="0" err="1"/>
              <a:t>Ménard</a:t>
            </a:r>
            <a:r>
              <a:rPr lang="en-US" sz="700" dirty="0"/>
              <a:t>, J., Bond, F. W., &amp; </a:t>
            </a:r>
            <a:r>
              <a:rPr lang="en-US" sz="700" dirty="0" err="1"/>
              <a:t>Kinman</a:t>
            </a:r>
            <a:r>
              <a:rPr lang="en-US" sz="700" dirty="0"/>
              <a:t>, G. (2012). Academics' experiences of a respite from work: Effects of self-critical perfectionism and perseverative cognition on </a:t>
            </a:r>
            <a:r>
              <a:rPr lang="en-US" sz="700" dirty="0" err="1"/>
              <a:t>postrespite</a:t>
            </a:r>
            <a:r>
              <a:rPr lang="en-US" sz="700" dirty="0"/>
              <a:t> well-being. </a:t>
            </a:r>
            <a:r>
              <a:rPr lang="en-US" sz="700" i="1" dirty="0"/>
              <a:t>Journal of Applied Psychology</a:t>
            </a:r>
            <a:r>
              <a:rPr lang="en-US" sz="700" dirty="0"/>
              <a:t>, </a:t>
            </a:r>
            <a:r>
              <a:rPr lang="en-US" sz="700" i="1" dirty="0"/>
              <a:t>97</a:t>
            </a:r>
            <a:r>
              <a:rPr lang="en-US" sz="700" dirty="0"/>
              <a:t>(4), 854.</a:t>
            </a:r>
          </a:p>
          <a:p>
            <a:pPr marL="361950" indent="-361950">
              <a:buNone/>
            </a:pPr>
            <a:r>
              <a:rPr lang="en-US" sz="700" dirty="0" err="1"/>
              <a:t>Hagenauer</a:t>
            </a:r>
            <a:r>
              <a:rPr lang="en-US" sz="700" dirty="0"/>
              <a:t>, G., &amp; </a:t>
            </a:r>
            <a:r>
              <a:rPr lang="en-US" sz="700" dirty="0" err="1"/>
              <a:t>Volet</a:t>
            </a:r>
            <a:r>
              <a:rPr lang="en-US" sz="700" dirty="0"/>
              <a:t>, S. (2014a). ‘I don’t think I could, you know, just teach without any emotion’: Exploring the nature and origin of university teachers’ emotions. </a:t>
            </a:r>
            <a:r>
              <a:rPr lang="en-US" sz="700" i="1" dirty="0"/>
              <a:t>Research Papers in Educatio</a:t>
            </a:r>
            <a:r>
              <a:rPr lang="en-US" sz="700" dirty="0"/>
              <a:t>n, </a:t>
            </a:r>
            <a:r>
              <a:rPr lang="en-US" sz="700" i="1" dirty="0"/>
              <a:t>29</a:t>
            </a:r>
            <a:r>
              <a:rPr lang="en-US" sz="700" dirty="0"/>
              <a:t>(2), 240-262.</a:t>
            </a:r>
          </a:p>
          <a:p>
            <a:pPr marL="361950" indent="-361950">
              <a:buNone/>
            </a:pPr>
            <a:r>
              <a:rPr lang="en-US" sz="700" dirty="0" err="1"/>
              <a:t>Hagenauer</a:t>
            </a:r>
            <a:r>
              <a:rPr lang="en-US" sz="700" dirty="0"/>
              <a:t>, G., &amp; </a:t>
            </a:r>
            <a:r>
              <a:rPr lang="en-US" sz="700" dirty="0" err="1"/>
              <a:t>Volet</a:t>
            </a:r>
            <a:r>
              <a:rPr lang="en-US" sz="700" dirty="0"/>
              <a:t>, S. E. (2014b). Teacher–student relationship at university: an important yet under-researched field. </a:t>
            </a:r>
            <a:r>
              <a:rPr lang="en-US" sz="700" i="1" dirty="0"/>
              <a:t>Oxford Review of Education</a:t>
            </a:r>
            <a:r>
              <a:rPr lang="en-US" sz="700" dirty="0"/>
              <a:t>, </a:t>
            </a:r>
            <a:r>
              <a:rPr lang="en-US" sz="700" i="1" dirty="0"/>
              <a:t>40</a:t>
            </a:r>
            <a:r>
              <a:rPr lang="en-US" sz="700" dirty="0"/>
              <a:t>(3), 370-388.</a:t>
            </a:r>
          </a:p>
          <a:p>
            <a:pPr marL="361950" indent="-361950">
              <a:buNone/>
            </a:pPr>
            <a:r>
              <a:rPr lang="en-US" sz="700" dirty="0"/>
              <a:t>Hogan, V., Hogan, M., &amp; Hodgins, M. (2016). A study of workaholism in Irish academics. </a:t>
            </a:r>
            <a:r>
              <a:rPr lang="en-US" sz="700" i="1" dirty="0"/>
              <a:t>Occupational Medicine</a:t>
            </a:r>
            <a:r>
              <a:rPr lang="en-US" sz="700" dirty="0"/>
              <a:t>, </a:t>
            </a:r>
            <a:r>
              <a:rPr lang="en-US" sz="700" i="1" dirty="0"/>
              <a:t>66</a:t>
            </a:r>
            <a:r>
              <a:rPr lang="en-US" sz="700" dirty="0"/>
              <a:t>(6), 460-465.</a:t>
            </a:r>
          </a:p>
          <a:p>
            <a:pPr marL="361950" indent="-361950">
              <a:buNone/>
            </a:pPr>
            <a:r>
              <a:rPr lang="en-US" sz="700" dirty="0" err="1"/>
              <a:t>Kasser</a:t>
            </a:r>
            <a:r>
              <a:rPr lang="en-US" sz="700" dirty="0"/>
              <a:t>, T., &amp; Ryan, R. M. (2001). Be careful what you wish for: Optimal functioning and the relative attainment of intrinsic and extrinsic goals. In Life goals and well-being: Towards a positive psychology of human striving (pp. 116–131).</a:t>
            </a:r>
          </a:p>
          <a:p>
            <a:pPr marL="361950" indent="-361950">
              <a:buNone/>
            </a:pPr>
            <a:r>
              <a:rPr lang="en-US" sz="700" dirty="0" err="1"/>
              <a:t>Kordts-Freudinger</a:t>
            </a:r>
            <a:r>
              <a:rPr lang="en-US" sz="700" dirty="0"/>
              <a:t>, R. (2017). Feel, think, teach – Emotional Underpinnings of Approaches to Teaching in Higher Education. </a:t>
            </a:r>
            <a:r>
              <a:rPr lang="en-US" sz="700" i="1" dirty="0"/>
              <a:t>International Journal of Higher Education</a:t>
            </a:r>
            <a:r>
              <a:rPr lang="en-US" sz="700" dirty="0"/>
              <a:t>, </a:t>
            </a:r>
            <a:r>
              <a:rPr lang="en-US" sz="700" i="1" dirty="0"/>
              <a:t>6</a:t>
            </a:r>
            <a:r>
              <a:rPr lang="en-US" sz="700" dirty="0"/>
              <a:t>, 217–229. doi:10.5430/ijhe.v6n1p217</a:t>
            </a:r>
          </a:p>
          <a:p>
            <a:pPr marL="361950" indent="-361950">
              <a:buNone/>
            </a:pPr>
            <a:r>
              <a:rPr lang="en-US" sz="700" dirty="0" err="1"/>
              <a:t>Larcombe</a:t>
            </a:r>
            <a:r>
              <a:rPr lang="en-US" sz="700" dirty="0"/>
              <a:t>, W., Finch, S., Sore, R., Murray, C. M., Kentish, S., Mulder, R. A., … Williams, D. A. (2016). Prevalence and socio-demographic correlates of psychological distress among students at an Australian university. </a:t>
            </a:r>
            <a:r>
              <a:rPr lang="en-US" sz="700" i="1" dirty="0"/>
              <a:t>Studies in Higher Education</a:t>
            </a:r>
            <a:r>
              <a:rPr lang="en-US" sz="700" dirty="0"/>
              <a:t>, </a:t>
            </a:r>
            <a:r>
              <a:rPr lang="en-US" sz="700" i="1" dirty="0"/>
              <a:t>41</a:t>
            </a:r>
            <a:r>
              <a:rPr lang="en-US" sz="700" dirty="0"/>
              <a:t>(6), 1074–1091.</a:t>
            </a:r>
          </a:p>
          <a:p>
            <a:pPr marL="361950" indent="-361950">
              <a:buNone/>
            </a:pPr>
            <a:r>
              <a:rPr lang="en-US" sz="700" dirty="0"/>
              <a:t>Lundberg, C. A., &amp; Schreiner, L. A. (2004). Quality and frequency of faculty-student interaction as predictors of learning: An analysis by student race/ethnicity. </a:t>
            </a:r>
            <a:r>
              <a:rPr lang="en-US" sz="700" i="1" dirty="0"/>
              <a:t>Journal of College Student Developmen</a:t>
            </a:r>
            <a:r>
              <a:rPr lang="en-US" sz="700" dirty="0"/>
              <a:t>t, </a:t>
            </a:r>
            <a:r>
              <a:rPr lang="en-US" sz="700" i="1" dirty="0"/>
              <a:t>45</a:t>
            </a:r>
            <a:r>
              <a:rPr lang="en-US" sz="700" dirty="0"/>
              <a:t>(5), 549-565.</a:t>
            </a:r>
          </a:p>
          <a:p>
            <a:pPr marL="0" indent="0">
              <a:buNone/>
            </a:pPr>
            <a:r>
              <a:rPr lang="en-US" sz="700" dirty="0" err="1"/>
              <a:t>Masten</a:t>
            </a:r>
            <a:r>
              <a:rPr lang="en-US" sz="700" dirty="0"/>
              <a:t>, A. S. (2001). Ordinary magic: Resilience processes in development. </a:t>
            </a:r>
            <a:r>
              <a:rPr lang="en-US" sz="700" i="1" dirty="0"/>
              <a:t>American Psychologist</a:t>
            </a:r>
            <a:r>
              <a:rPr lang="en-US" sz="700" dirty="0"/>
              <a:t>, </a:t>
            </a:r>
            <a:r>
              <a:rPr lang="en-US" sz="700" i="1" dirty="0"/>
              <a:t>56</a:t>
            </a:r>
            <a:r>
              <a:rPr lang="en-US" sz="700" dirty="0"/>
              <a:t>(3), 227–238. https://doi.org/10.1037/0003-066X.56.3.227</a:t>
            </a:r>
          </a:p>
          <a:p>
            <a:pPr marL="0" indent="0">
              <a:buNone/>
            </a:pPr>
            <a:r>
              <a:rPr lang="en-US" sz="700" dirty="0"/>
              <a:t>Padilla, M. A., &amp; Thompson, J. N. (2016). Burning out faculty at doctoral research universities. </a:t>
            </a:r>
            <a:r>
              <a:rPr lang="en-US" sz="700" i="1" dirty="0"/>
              <a:t>Stress and Health</a:t>
            </a:r>
            <a:r>
              <a:rPr lang="en-US" sz="700" dirty="0"/>
              <a:t>, </a:t>
            </a:r>
            <a:r>
              <a:rPr lang="en-US" sz="700" i="1" dirty="0"/>
              <a:t>32</a:t>
            </a:r>
            <a:r>
              <a:rPr lang="en-US" sz="700" dirty="0"/>
              <a:t>(5), 551-558.</a:t>
            </a:r>
          </a:p>
          <a:p>
            <a:pPr marL="0" indent="0">
              <a:buNone/>
            </a:pPr>
            <a:r>
              <a:rPr lang="en-US" sz="800" dirty="0" err="1"/>
              <a:t>Panger</a:t>
            </a:r>
            <a:r>
              <a:rPr lang="en-US" sz="800" dirty="0"/>
              <a:t>, G., Tryon, J., &amp; Smith, A. (2014). </a:t>
            </a:r>
            <a:r>
              <a:rPr lang="en-US" sz="800" i="1" dirty="0"/>
              <a:t>Graduate Student Happiness &amp; Well-Being Report</a:t>
            </a:r>
            <a:r>
              <a:rPr lang="en-US" sz="800" dirty="0"/>
              <a:t>. https://doi.org/10.1016/j.jadohealth.2009.08.008</a:t>
            </a:r>
          </a:p>
          <a:p>
            <a:pPr marL="0" indent="0">
              <a:buNone/>
            </a:pPr>
            <a:r>
              <a:rPr lang="en-US" sz="700" dirty="0" err="1"/>
              <a:t>Postareff</a:t>
            </a:r>
            <a:r>
              <a:rPr lang="en-US" sz="700" dirty="0"/>
              <a:t>, L., &amp; </a:t>
            </a:r>
            <a:r>
              <a:rPr lang="en-US" sz="700" dirty="0" err="1"/>
              <a:t>Lindblom-Ylänne</a:t>
            </a:r>
            <a:r>
              <a:rPr lang="en-US" sz="700" dirty="0"/>
              <a:t>, S. (2011). Emotions and confidence within teaching in higher education. </a:t>
            </a:r>
            <a:r>
              <a:rPr lang="en-US" sz="700" i="1" dirty="0"/>
              <a:t>Studies in Higher Education</a:t>
            </a:r>
            <a:r>
              <a:rPr lang="en-US" sz="700" dirty="0"/>
              <a:t>, </a:t>
            </a:r>
            <a:r>
              <a:rPr lang="en-US" sz="700" i="1" dirty="0"/>
              <a:t>36</a:t>
            </a:r>
            <a:r>
              <a:rPr lang="en-US" sz="700" dirty="0"/>
              <a:t>(7), 799-813.</a:t>
            </a:r>
          </a:p>
          <a:p>
            <a:pPr marL="361950" indent="-361950">
              <a:buNone/>
            </a:pPr>
            <a:r>
              <a:rPr lang="en-US" sz="700" dirty="0"/>
              <a:t>Reis, H. T., Gable, S. L., &amp; Ryan, R. M. (2000). Daily Well-Being: The Role of Autonomy, Competence, and Relatedness. Personality and Social Psychology Bulletin, 26, 419–435.</a:t>
            </a:r>
          </a:p>
          <a:p>
            <a:pPr marL="361950" indent="-361950">
              <a:buNone/>
            </a:pPr>
            <a:r>
              <a:rPr lang="en-US" sz="700" dirty="0"/>
              <a:t>Ryan, R. M., &amp; </a:t>
            </a:r>
            <a:r>
              <a:rPr lang="en-US" sz="700" dirty="0" err="1"/>
              <a:t>Deci</a:t>
            </a:r>
            <a:r>
              <a:rPr lang="en-US" sz="700" dirty="0"/>
              <a:t>, E. L. (2011). A Self-Determination Theory Perspective on Social, Institutional, Cultural, and Economical Supports for Autonomy and Their Importance for Well-Being. In V. I. </a:t>
            </a:r>
            <a:r>
              <a:rPr lang="en-US" sz="700" dirty="0" err="1"/>
              <a:t>Chirkov</a:t>
            </a:r>
            <a:r>
              <a:rPr lang="en-US" sz="700" dirty="0"/>
              <a:t>, R. M. Ryan, &amp; K. M. Sheldon (Eds.), </a:t>
            </a:r>
            <a:r>
              <a:rPr lang="en-US" sz="700" i="1" dirty="0"/>
              <a:t>Human Autonomy in Cross-Cultural Context. Perspectives on the Psychology of Agency, Freedom, and Well-Being</a:t>
            </a:r>
            <a:r>
              <a:rPr lang="en-US" sz="700" dirty="0"/>
              <a:t> (pp. 45–64). Springer </a:t>
            </a:r>
            <a:r>
              <a:rPr lang="en-US" sz="700" dirty="0" err="1"/>
              <a:t>Science+Business</a:t>
            </a:r>
            <a:r>
              <a:rPr lang="en-US" sz="700" dirty="0"/>
              <a:t> Media.</a:t>
            </a:r>
          </a:p>
          <a:p>
            <a:pPr marL="361950" indent="-361950">
              <a:buNone/>
            </a:pPr>
            <a:r>
              <a:rPr lang="en-US" sz="700" dirty="0" err="1"/>
              <a:t>Schaufeli</a:t>
            </a:r>
            <a:r>
              <a:rPr lang="en-US" sz="700" dirty="0"/>
              <a:t>, W. B., </a:t>
            </a:r>
            <a:r>
              <a:rPr lang="en-US" sz="700" dirty="0" err="1"/>
              <a:t>Martínez</a:t>
            </a:r>
            <a:r>
              <a:rPr lang="en-US" sz="700" dirty="0"/>
              <a:t>, I. M., Pinto, A. M., </a:t>
            </a:r>
            <a:r>
              <a:rPr lang="en-US" sz="700" dirty="0" err="1"/>
              <a:t>Salanova</a:t>
            </a:r>
            <a:r>
              <a:rPr lang="en-US" sz="700" dirty="0"/>
              <a:t>, M., &amp; Bakker, A. B. (2002). Burnout and Engagement in University Students. Journal of Cross-Cultural Psychology, 33(5), 464–481.</a:t>
            </a:r>
          </a:p>
          <a:p>
            <a:pPr marL="361950" indent="-361950">
              <a:buNone/>
            </a:pPr>
            <a:r>
              <a:rPr lang="en-US" sz="700" dirty="0"/>
              <a:t>Seligman, M. E. P., &amp; </a:t>
            </a:r>
            <a:r>
              <a:rPr lang="en-US" sz="700" dirty="0" err="1"/>
              <a:t>Csikszentmihalyi</a:t>
            </a:r>
            <a:r>
              <a:rPr lang="en-US" sz="700" dirty="0"/>
              <a:t>, M. (2000). Positive Psychology. American Psychologist, 55(1), 5–14.</a:t>
            </a:r>
          </a:p>
          <a:p>
            <a:pPr marL="361950" indent="-361950">
              <a:buNone/>
            </a:pPr>
            <a:endParaRPr lang="nl-NL" sz="700" dirty="0"/>
          </a:p>
        </p:txBody>
      </p:sp>
    </p:spTree>
    <p:extLst>
      <p:ext uri="{BB962C8B-B14F-4D97-AF65-F5344CB8AC3E}">
        <p14:creationId xmlns:p14="http://schemas.microsoft.com/office/powerpoint/2010/main" val="14055456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Sources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61950" indent="-361950">
              <a:buNone/>
            </a:pPr>
            <a:r>
              <a:rPr lang="en-US" sz="700" dirty="0"/>
              <a:t>Seligman, M. E. P., </a:t>
            </a:r>
            <a:r>
              <a:rPr lang="en-US" sz="700" dirty="0" err="1"/>
              <a:t>Forgeard</a:t>
            </a:r>
            <a:r>
              <a:rPr lang="en-US" sz="700" dirty="0"/>
              <a:t>, M. J. C., </a:t>
            </a:r>
            <a:r>
              <a:rPr lang="en-US" sz="700" dirty="0" err="1"/>
              <a:t>Jayawickreme</a:t>
            </a:r>
            <a:r>
              <a:rPr lang="en-US" sz="700" dirty="0"/>
              <a:t>, E., &amp; Kern, M. L. (2011). Doing the right thing: Measuring well-being for public policy. </a:t>
            </a:r>
            <a:r>
              <a:rPr lang="en-US" sz="700" i="1" dirty="0"/>
              <a:t>International Journal of Wellbeing</a:t>
            </a:r>
            <a:r>
              <a:rPr lang="en-US" sz="700" dirty="0"/>
              <a:t>, </a:t>
            </a:r>
            <a:r>
              <a:rPr lang="en-US" sz="700" i="1" dirty="0"/>
              <a:t>1</a:t>
            </a:r>
            <a:r>
              <a:rPr lang="en-US" sz="700" dirty="0"/>
              <a:t>(1). doi:10.5502/ijw.v1i1.15</a:t>
            </a:r>
          </a:p>
          <a:p>
            <a:pPr marL="361950" indent="-361950">
              <a:buNone/>
            </a:pPr>
            <a:r>
              <a:rPr lang="en-US" sz="700" dirty="0"/>
              <a:t>Sheldon, K. M., Ryan, R. M., &amp; Reis, H. T. (1996). What Makes for a Good Day? Competence and Autonomy in the Day and in the Person. Personality and Social Psychology Bulletin, 22(12), 1270–1279.Stallman, H. M. (2010). Psychological distress in university students: A comparison with general population data. Australian Psychologist, 45(4), 249–257.</a:t>
            </a:r>
          </a:p>
          <a:p>
            <a:pPr marL="361950" indent="-361950">
              <a:buNone/>
            </a:pPr>
            <a:r>
              <a:rPr lang="en-US" sz="700" dirty="0"/>
              <a:t>Stallman, H. M. (2010). Psychological distress in university students: A comparison with general population data. </a:t>
            </a:r>
            <a:r>
              <a:rPr lang="en-US" sz="700" i="1" dirty="0"/>
              <a:t>Australian Psychologist</a:t>
            </a:r>
            <a:r>
              <a:rPr lang="en-US" sz="700" dirty="0"/>
              <a:t>, </a:t>
            </a:r>
            <a:r>
              <a:rPr lang="en-US" sz="700" i="1" dirty="0"/>
              <a:t>45</a:t>
            </a:r>
            <a:r>
              <a:rPr lang="en-US" sz="700" dirty="0"/>
              <a:t>(4), 249–257. doi.org/10.1080/00050067.2010.482109</a:t>
            </a:r>
          </a:p>
          <a:p>
            <a:pPr marL="0" indent="0">
              <a:buNone/>
            </a:pPr>
            <a:r>
              <a:rPr lang="en-US" sz="700" dirty="0"/>
              <a:t>Stanton, A., </a:t>
            </a:r>
            <a:r>
              <a:rPr lang="en-US" sz="700" dirty="0" err="1"/>
              <a:t>Zandvliet</a:t>
            </a:r>
            <a:r>
              <a:rPr lang="en-US" sz="700" dirty="0"/>
              <a:t>, D., Dhaliwal, R., &amp; Black, T. (2016). Understanding Students’ Experiences of Well-Being in Learning Environments. Higher Education Studies, 6(3), 90–</a:t>
            </a:r>
            <a:br>
              <a:rPr lang="en-US" sz="700" dirty="0"/>
            </a:br>
            <a:r>
              <a:rPr lang="en-US" sz="700" dirty="0"/>
              <a:t>            99. https://doi.org/10.5539/hes.v6n3p90</a:t>
            </a:r>
          </a:p>
          <a:p>
            <a:pPr marL="0" indent="0">
              <a:buNone/>
            </a:pPr>
            <a:r>
              <a:rPr lang="en-US" sz="700" dirty="0"/>
              <a:t>Strauss, L. C., &amp; </a:t>
            </a:r>
            <a:r>
              <a:rPr lang="en-US" sz="700" dirty="0" err="1"/>
              <a:t>Volkwein</a:t>
            </a:r>
            <a:r>
              <a:rPr lang="en-US" sz="700" dirty="0"/>
              <a:t>, J. F. (2004). Predictors of student commitment at two-year and four-year institutions. </a:t>
            </a:r>
            <a:r>
              <a:rPr lang="en-US" sz="700" i="1" dirty="0"/>
              <a:t>The Journal of Higher Education</a:t>
            </a:r>
            <a:r>
              <a:rPr lang="en-US" sz="700" dirty="0"/>
              <a:t>, </a:t>
            </a:r>
            <a:r>
              <a:rPr lang="en-US" sz="700" i="1" dirty="0"/>
              <a:t>75</a:t>
            </a:r>
            <a:r>
              <a:rPr lang="en-US" sz="700" dirty="0"/>
              <a:t>(2), 203-227.</a:t>
            </a:r>
          </a:p>
          <a:p>
            <a:pPr marL="361950" indent="-361950">
              <a:buNone/>
            </a:pPr>
            <a:r>
              <a:rPr lang="en-US" sz="700" dirty="0" err="1"/>
              <a:t>Trigwell</a:t>
            </a:r>
            <a:r>
              <a:rPr lang="en-US" sz="700" dirty="0"/>
              <a:t>, K. (2012). Relations between teachers’ emotions in teaching and their approaches to teaching in higher education. </a:t>
            </a:r>
            <a:r>
              <a:rPr lang="en-US" sz="700" i="1" dirty="0"/>
              <a:t>Instructional Science</a:t>
            </a:r>
            <a:r>
              <a:rPr lang="en-US" sz="700" dirty="0"/>
              <a:t>, </a:t>
            </a:r>
            <a:r>
              <a:rPr lang="en-US" sz="700" i="1" dirty="0"/>
              <a:t>40</a:t>
            </a:r>
            <a:r>
              <a:rPr lang="en-US" sz="700" dirty="0"/>
              <a:t>(3), 607-621.</a:t>
            </a:r>
          </a:p>
          <a:p>
            <a:pPr marL="361950" indent="-361950">
              <a:buNone/>
            </a:pPr>
            <a:r>
              <a:rPr lang="en-US" sz="700" dirty="0" err="1"/>
              <a:t>Tugade</a:t>
            </a:r>
            <a:r>
              <a:rPr lang="en-US" sz="700" dirty="0"/>
              <a:t>, M. M., Fredrickson, B. L., &amp; Feldman Barrett, L. (2004). Psychological Resilience and Positive Emotional Granularity: Examining the Benefits of Positive Emotions on Coping and Health. Journal of Personality, 72(6), 1161–1190.</a:t>
            </a:r>
          </a:p>
          <a:p>
            <a:pPr marL="361950" indent="-361950">
              <a:buNone/>
            </a:pPr>
            <a:r>
              <a:rPr lang="en-US" sz="700" dirty="0"/>
              <a:t>Watts, J., &amp; Robertson, N. (2011). Burnout in university teaching staff: a systematic literature review. </a:t>
            </a:r>
            <a:r>
              <a:rPr lang="en-US" sz="700" i="1" dirty="0"/>
              <a:t>Educational Research</a:t>
            </a:r>
            <a:r>
              <a:rPr lang="en-US" sz="700" dirty="0"/>
              <a:t>, </a:t>
            </a:r>
            <a:r>
              <a:rPr lang="en-US" sz="700" i="1" dirty="0"/>
              <a:t>53</a:t>
            </a:r>
            <a:r>
              <a:rPr lang="en-US" sz="700" dirty="0"/>
              <a:t>(1), 33-50.</a:t>
            </a:r>
          </a:p>
          <a:p>
            <a:pPr marL="361950" indent="-361950">
              <a:buNone/>
            </a:pPr>
            <a:r>
              <a:rPr lang="en-US" sz="700" dirty="0"/>
              <a:t>World Health Organization. (2020). Constitution. Retrieved May 10, 2020, from https://www.who.int/about/who-we-are/constitution</a:t>
            </a:r>
          </a:p>
          <a:p>
            <a:pPr marL="361950" indent="-361950">
              <a:buNone/>
            </a:pPr>
            <a:r>
              <a:rPr lang="en-US" sz="700" dirty="0" err="1"/>
              <a:t>Wierenga</a:t>
            </a:r>
            <a:r>
              <a:rPr lang="en-US" sz="700" dirty="0"/>
              <a:t>, A., </a:t>
            </a:r>
            <a:r>
              <a:rPr lang="en-US" sz="700" dirty="0" err="1"/>
              <a:t>Landstedt</a:t>
            </a:r>
            <a:r>
              <a:rPr lang="en-US" sz="700" dirty="0"/>
              <a:t>, E., &amp; </a:t>
            </a:r>
            <a:r>
              <a:rPr lang="en-US" sz="700" dirty="0" err="1"/>
              <a:t>Wyn</a:t>
            </a:r>
            <a:r>
              <a:rPr lang="en-US" sz="700" dirty="0"/>
              <a:t>, J. (2013). Revisiting disadvantage in higher education. Melbourne.</a:t>
            </a:r>
          </a:p>
          <a:p>
            <a:pPr marL="361950" indent="-361950">
              <a:buNone/>
            </a:pPr>
            <a:r>
              <a:rPr lang="en-US" sz="700" dirty="0" err="1"/>
              <a:t>Winefield</a:t>
            </a:r>
            <a:r>
              <a:rPr lang="en-US" sz="700" dirty="0"/>
              <a:t>, A. H., Boyd, C., &amp; </a:t>
            </a:r>
            <a:r>
              <a:rPr lang="en-US" sz="700" dirty="0" err="1"/>
              <a:t>Saebel</a:t>
            </a:r>
            <a:r>
              <a:rPr lang="en-US" sz="700" dirty="0"/>
              <a:t>, J. (2008). Job stress in university staff: An Australian research study. </a:t>
            </a:r>
            <a:r>
              <a:rPr lang="en-US" sz="700" i="1" dirty="0"/>
              <a:t>Australian Academic Press</a:t>
            </a:r>
            <a:r>
              <a:rPr lang="en-US" sz="700" dirty="0"/>
              <a:t>.</a:t>
            </a:r>
          </a:p>
          <a:p>
            <a:pPr marL="361950" indent="-361950">
              <a:buNone/>
            </a:pPr>
            <a:r>
              <a:rPr lang="en-US" sz="700" dirty="0" err="1"/>
              <a:t>Zepke</a:t>
            </a:r>
            <a:r>
              <a:rPr lang="en-US" sz="700" dirty="0"/>
              <a:t>, N., &amp; Leach, L. (2010). Improving student engagement: Ten proposals for action. </a:t>
            </a:r>
            <a:r>
              <a:rPr lang="en-US" sz="700" i="1" dirty="0"/>
              <a:t>Active Learning in Higher Education</a:t>
            </a:r>
            <a:r>
              <a:rPr lang="en-US" sz="700" dirty="0"/>
              <a:t>, </a:t>
            </a:r>
            <a:r>
              <a:rPr lang="en-US" sz="700" i="1" dirty="0"/>
              <a:t>11</a:t>
            </a:r>
            <a:r>
              <a:rPr lang="en-US" sz="700" dirty="0"/>
              <a:t>(3), 167-177.</a:t>
            </a:r>
          </a:p>
          <a:p>
            <a:pPr marL="361950" indent="-361950">
              <a:buNone/>
            </a:pPr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614214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3176" y="4149080"/>
            <a:ext cx="8889306" cy="2607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2091" tIns="45717" rIns="270000" bIns="45717" numCol="1" anchor="t" anchorCtr="0" compatLnSpc="1">
            <a:prstTxWarp prst="textNoShape">
              <a:avLst/>
            </a:prstTxWarp>
            <a:normAutofit/>
          </a:bodyPr>
          <a:lstStyle>
            <a:lvl1pPr marL="249238" indent="-249238" algn="l" rtl="0" eaLnBrk="1" fontAlgn="base" hangingPunct="1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›"/>
              <a:defRPr sz="2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1650" indent="-250825" algn="l" rtl="0" eaLnBrk="1" fontAlgn="base" hangingPunct="1">
              <a:spcBef>
                <a:spcPct val="20000"/>
              </a:spcBef>
              <a:spcAft>
                <a:spcPct val="0"/>
              </a:spcAft>
              <a:buSzPct val="50000"/>
              <a:buFont typeface="Wingdings" pitchFamily="2" charset="2"/>
              <a:buChar char="§"/>
              <a:defRPr sz="2500">
                <a:solidFill>
                  <a:schemeClr val="tx1"/>
                </a:solidFill>
                <a:latin typeface="+mn-lt"/>
                <a:cs typeface="+mn-cs"/>
              </a:defRPr>
            </a:lvl2pPr>
            <a:lvl3pPr marL="744538" indent="-242888" algn="l" rtl="0" eaLnBrk="1" fontAlgn="base" hangingPunct="1">
              <a:spcBef>
                <a:spcPct val="20000"/>
              </a:spcBef>
              <a:spcAft>
                <a:spcPct val="0"/>
              </a:spcAft>
              <a:buSzPct val="85000"/>
              <a:buFont typeface="Courier New" pitchFamily="49" charset="0"/>
              <a:buChar char="-"/>
              <a:defRPr sz="2500">
                <a:solidFill>
                  <a:schemeClr val="tx1"/>
                </a:solidFill>
                <a:latin typeface="+mn-lt"/>
                <a:cs typeface="+mn-cs"/>
              </a:defRPr>
            </a:lvl3pPr>
            <a:lvl4pPr marL="1009650" indent="-263525" algn="l" rtl="0" eaLnBrk="1" fontAlgn="base" hangingPunct="1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-"/>
              <a:defRPr sz="2500">
                <a:solidFill>
                  <a:schemeClr val="tx1"/>
                </a:solidFill>
                <a:latin typeface="+mn-lt"/>
                <a:cs typeface="+mn-cs"/>
              </a:defRPr>
            </a:lvl4pPr>
            <a:lvl5pPr marL="1260475" indent="-249238" algn="l" rtl="0" eaLnBrk="1" fontAlgn="base" hangingPunct="1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-"/>
              <a:defRPr sz="2500">
                <a:solidFill>
                  <a:schemeClr val="tx1"/>
                </a:solidFill>
                <a:latin typeface="+mn-lt"/>
                <a:cs typeface="+mn-cs"/>
              </a:defRPr>
            </a:lvl5pPr>
            <a:lvl6pPr marL="1717675" indent="-249238" algn="l" rtl="0" eaLnBrk="1" fontAlgn="base" hangingPunct="1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-"/>
              <a:defRPr sz="2500">
                <a:solidFill>
                  <a:schemeClr val="tx1"/>
                </a:solidFill>
                <a:latin typeface="+mn-lt"/>
                <a:cs typeface="+mn-cs"/>
              </a:defRPr>
            </a:lvl6pPr>
            <a:lvl7pPr marL="2174875" indent="-249238" algn="l" rtl="0" eaLnBrk="1" fontAlgn="base" hangingPunct="1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-"/>
              <a:defRPr sz="2500">
                <a:solidFill>
                  <a:schemeClr val="tx1"/>
                </a:solidFill>
                <a:latin typeface="+mn-lt"/>
                <a:cs typeface="+mn-cs"/>
              </a:defRPr>
            </a:lvl7pPr>
            <a:lvl8pPr marL="2632075" indent="-249238" algn="l" rtl="0" eaLnBrk="1" fontAlgn="base" hangingPunct="1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-"/>
              <a:defRPr sz="2500">
                <a:solidFill>
                  <a:schemeClr val="tx1"/>
                </a:solidFill>
                <a:latin typeface="+mn-lt"/>
                <a:cs typeface="+mn-cs"/>
              </a:defRPr>
            </a:lvl8pPr>
            <a:lvl9pPr marL="3089275" indent="-249238" algn="l" rtl="0" eaLnBrk="1" fontAlgn="base" hangingPunct="1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-"/>
              <a:defRPr sz="25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250825" lvl="1" indent="0">
              <a:buNone/>
            </a:pPr>
            <a:endParaRPr lang="en-GB" sz="1000" kern="0" dirty="0"/>
          </a:p>
          <a:p>
            <a:r>
              <a:rPr lang="en-GB" sz="2000" kern="0" dirty="0"/>
              <a:t>University teachers’ well-being</a:t>
            </a:r>
          </a:p>
          <a:p>
            <a:pPr lvl="1"/>
            <a:r>
              <a:rPr lang="en-US" sz="2000" kern="0" dirty="0"/>
              <a:t>At-risk for compromised well-being: mental health problems(burnout, stress), role-conflict, ambiguity, low work-life balance </a:t>
            </a:r>
            <a:r>
              <a:rPr lang="en-US" sz="1000" kern="0" dirty="0"/>
              <a:t>Flaxman, Menard, Bond, &amp; </a:t>
            </a:r>
            <a:r>
              <a:rPr lang="en-US" sz="1000" kern="0" dirty="0" err="1"/>
              <a:t>Kinman</a:t>
            </a:r>
            <a:r>
              <a:rPr lang="en-US" sz="1000" kern="0" dirty="0"/>
              <a:t> (2012); Hogan, Hogan, &amp; Hodgins (2016); </a:t>
            </a:r>
            <a:r>
              <a:rPr lang="en-CA" sz="1000" kern="0" dirty="0"/>
              <a:t>Padilla &amp; Thompson (2016); Watts &amp; Robertson (2011); </a:t>
            </a:r>
            <a:r>
              <a:rPr lang="en-CA" sz="1000" kern="0" dirty="0" err="1"/>
              <a:t>Winefield</a:t>
            </a:r>
            <a:r>
              <a:rPr lang="en-CA" sz="1000" kern="0" dirty="0"/>
              <a:t> et al., (2008)</a:t>
            </a:r>
          </a:p>
          <a:p>
            <a:endParaRPr lang="en-GB" sz="1000" kern="0" dirty="0"/>
          </a:p>
          <a:p>
            <a:endParaRPr lang="en-GB" sz="1000" kern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Research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2154078"/>
            <a:ext cx="8892480" cy="2067010"/>
          </a:xfrm>
        </p:spPr>
        <p:txBody>
          <a:bodyPr>
            <a:normAutofit/>
          </a:bodyPr>
          <a:lstStyle/>
          <a:p>
            <a:r>
              <a:rPr lang="en-GB" sz="2000" dirty="0"/>
              <a:t>University students’ well-being </a:t>
            </a:r>
          </a:p>
          <a:p>
            <a:pPr lvl="1"/>
            <a:r>
              <a:rPr lang="en-GB" sz="2000" dirty="0"/>
              <a:t>face elevated levels of distress, mental health problems, and burnout </a:t>
            </a:r>
            <a:r>
              <a:rPr lang="en-GB" sz="1000" dirty="0" err="1"/>
              <a:t>Benbassat</a:t>
            </a:r>
            <a:r>
              <a:rPr lang="en-GB" sz="1000" dirty="0"/>
              <a:t> (2014); </a:t>
            </a:r>
            <a:r>
              <a:rPr lang="en-GB" sz="1000" dirty="0" err="1"/>
              <a:t>Bewick</a:t>
            </a:r>
            <a:r>
              <a:rPr lang="en-GB" sz="1000" dirty="0"/>
              <a:t> et al. (2010); Cooke et al. (2006); </a:t>
            </a:r>
            <a:r>
              <a:rPr lang="en-GB" sz="1000" dirty="0" err="1"/>
              <a:t>Dyrbye</a:t>
            </a:r>
            <a:r>
              <a:rPr lang="en-GB" sz="1000" dirty="0"/>
              <a:t> &amp; </a:t>
            </a:r>
            <a:r>
              <a:rPr lang="en-GB" sz="1000" dirty="0" err="1"/>
              <a:t>Shanafelt</a:t>
            </a:r>
            <a:r>
              <a:rPr lang="en-GB" sz="1000" dirty="0"/>
              <a:t> (2016), </a:t>
            </a:r>
            <a:r>
              <a:rPr lang="en-GB" sz="1000" dirty="0" err="1"/>
              <a:t>Larcombe</a:t>
            </a:r>
            <a:r>
              <a:rPr lang="en-GB" sz="1000" dirty="0"/>
              <a:t> et al. (2016); Stallman (2010); </a:t>
            </a:r>
            <a:r>
              <a:rPr lang="en-GB" sz="1000" dirty="0" err="1"/>
              <a:t>Wierenga</a:t>
            </a:r>
            <a:r>
              <a:rPr lang="en-GB" sz="1000" dirty="0"/>
              <a:t>, </a:t>
            </a:r>
            <a:r>
              <a:rPr lang="en-GB" sz="1000" dirty="0" err="1"/>
              <a:t>Landstedt</a:t>
            </a:r>
            <a:r>
              <a:rPr lang="en-GB" sz="1000" dirty="0"/>
              <a:t>, &amp; </a:t>
            </a:r>
            <a:r>
              <a:rPr lang="en-GB" sz="1000" dirty="0" err="1"/>
              <a:t>Wyn</a:t>
            </a:r>
            <a:r>
              <a:rPr lang="en-GB" sz="1000" dirty="0"/>
              <a:t> (2013)</a:t>
            </a:r>
          </a:p>
          <a:p>
            <a:pPr lvl="1"/>
            <a:r>
              <a:rPr lang="en-GB" sz="2000" dirty="0"/>
              <a:t>engagement as well as positive sense of well-being increases academic performance </a:t>
            </a:r>
            <a:r>
              <a:rPr lang="da-DK" sz="1000" dirty="0" err="1"/>
              <a:t>Panger</a:t>
            </a:r>
            <a:r>
              <a:rPr lang="da-DK" sz="1000" dirty="0"/>
              <a:t>, Tryon, &amp; Smith (2014); </a:t>
            </a:r>
            <a:br>
              <a:rPr lang="da-DK" sz="1000" dirty="0"/>
            </a:br>
            <a:r>
              <a:rPr lang="da-DK" sz="1000" dirty="0"/>
              <a:t>Stanton et al. (2016); </a:t>
            </a:r>
            <a:r>
              <a:rPr lang="en-GB" sz="1000" dirty="0"/>
              <a:t>Schaufeli et al. (2002)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323528" y="2154078"/>
            <a:ext cx="432048" cy="432048"/>
            <a:chOff x="323528" y="1484784"/>
            <a:chExt cx="432048" cy="432048"/>
          </a:xfrm>
        </p:grpSpPr>
        <p:sp>
          <p:nvSpPr>
            <p:cNvPr id="6" name="Oval 5"/>
            <p:cNvSpPr/>
            <p:nvPr/>
          </p:nvSpPr>
          <p:spPr>
            <a:xfrm>
              <a:off x="323528" y="1484784"/>
              <a:ext cx="432048" cy="432048"/>
            </a:xfrm>
            <a:prstGeom prst="ellipse">
              <a:avLst/>
            </a:prstGeom>
            <a:noFill/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95536" y="1516142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latin typeface="+mn-lt"/>
                </a:rPr>
                <a:t>1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23528" y="4379039"/>
            <a:ext cx="432048" cy="432048"/>
            <a:chOff x="323528" y="1484784"/>
            <a:chExt cx="432048" cy="432048"/>
          </a:xfrm>
        </p:grpSpPr>
        <p:sp>
          <p:nvSpPr>
            <p:cNvPr id="10" name="Oval 9"/>
            <p:cNvSpPr/>
            <p:nvPr/>
          </p:nvSpPr>
          <p:spPr>
            <a:xfrm>
              <a:off x="323528" y="1484784"/>
              <a:ext cx="432048" cy="432048"/>
            </a:xfrm>
            <a:prstGeom prst="ellipse">
              <a:avLst/>
            </a:prstGeom>
            <a:noFill/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95536" y="1516142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latin typeface="+mn-lt"/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90974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Research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54078"/>
            <a:ext cx="8820472" cy="4449922"/>
          </a:xfrm>
        </p:spPr>
        <p:txBody>
          <a:bodyPr>
            <a:normAutofit/>
          </a:bodyPr>
          <a:lstStyle/>
          <a:p>
            <a:r>
              <a:rPr lang="en-GB" sz="2000" dirty="0"/>
              <a:t>University teachers’ and students’ well-being </a:t>
            </a:r>
            <a:r>
              <a:rPr lang="en-US" sz="2000" dirty="0"/>
              <a:t>researched in isolation from one another</a:t>
            </a:r>
            <a:endParaRPr lang="en-GB" sz="2000" dirty="0"/>
          </a:p>
          <a:p>
            <a:pPr lvl="1"/>
            <a:r>
              <a:rPr lang="en-GB" sz="2000" dirty="0"/>
              <a:t>Evidence of well-being interaction </a:t>
            </a:r>
            <a:r>
              <a:rPr lang="en-US" sz="1000" dirty="0" err="1"/>
              <a:t>Hagenauer</a:t>
            </a:r>
            <a:r>
              <a:rPr lang="en-US" sz="1000" dirty="0"/>
              <a:t> &amp; </a:t>
            </a:r>
            <a:r>
              <a:rPr lang="en-US" sz="1000" dirty="0" err="1"/>
              <a:t>Volet</a:t>
            </a:r>
            <a:r>
              <a:rPr lang="en-US" sz="1000" dirty="0"/>
              <a:t> (2014a, 2014b); Lundberg &amp; Schreiner (2004); </a:t>
            </a:r>
            <a:r>
              <a:rPr lang="en-US" sz="1000" dirty="0" err="1"/>
              <a:t>Kordts-Freudinger</a:t>
            </a:r>
            <a:r>
              <a:rPr lang="en-US" sz="1000" dirty="0"/>
              <a:t> (2017); </a:t>
            </a:r>
            <a:r>
              <a:rPr lang="en-US" sz="1000" dirty="0" err="1"/>
              <a:t>Postareff</a:t>
            </a:r>
            <a:r>
              <a:rPr lang="en-US" sz="1000" dirty="0"/>
              <a:t> &amp; Sari </a:t>
            </a:r>
            <a:r>
              <a:rPr lang="en-US" sz="1000" dirty="0" err="1"/>
              <a:t>Lindblom-Ylänne</a:t>
            </a:r>
            <a:r>
              <a:rPr lang="en-US" sz="1000" dirty="0"/>
              <a:t> (2011); </a:t>
            </a:r>
            <a:br>
              <a:rPr lang="en-US" sz="1000" dirty="0"/>
            </a:br>
            <a:r>
              <a:rPr lang="en-US" sz="1000" dirty="0"/>
              <a:t>Strauss &amp; </a:t>
            </a:r>
            <a:r>
              <a:rPr lang="en-US" sz="1000" dirty="0" err="1"/>
              <a:t>Volkwein</a:t>
            </a:r>
            <a:r>
              <a:rPr lang="en-US" sz="1000" dirty="0"/>
              <a:t> (2004); </a:t>
            </a:r>
            <a:r>
              <a:rPr lang="en-US" sz="1000" dirty="0" err="1"/>
              <a:t>Trigwell</a:t>
            </a:r>
            <a:r>
              <a:rPr lang="en-US" sz="1000" dirty="0"/>
              <a:t> (2012); </a:t>
            </a:r>
            <a:r>
              <a:rPr lang="en-US" sz="1000" dirty="0" err="1"/>
              <a:t>Zepke</a:t>
            </a:r>
            <a:r>
              <a:rPr lang="en-US" sz="1000" dirty="0"/>
              <a:t> &amp; Leach (2010)</a:t>
            </a:r>
            <a:endParaRPr lang="en-US" sz="2000" dirty="0"/>
          </a:p>
        </p:txBody>
      </p:sp>
      <p:grpSp>
        <p:nvGrpSpPr>
          <p:cNvPr id="8" name="Group 7"/>
          <p:cNvGrpSpPr/>
          <p:nvPr/>
        </p:nvGrpSpPr>
        <p:grpSpPr>
          <a:xfrm>
            <a:off x="323528" y="2154078"/>
            <a:ext cx="432048" cy="432048"/>
            <a:chOff x="323528" y="1484784"/>
            <a:chExt cx="432048" cy="432048"/>
          </a:xfrm>
        </p:grpSpPr>
        <p:sp>
          <p:nvSpPr>
            <p:cNvPr id="6" name="Oval 5"/>
            <p:cNvSpPr/>
            <p:nvPr/>
          </p:nvSpPr>
          <p:spPr>
            <a:xfrm>
              <a:off x="323528" y="1484784"/>
              <a:ext cx="432048" cy="432048"/>
            </a:xfrm>
            <a:prstGeom prst="ellipse">
              <a:avLst/>
            </a:prstGeom>
            <a:noFill/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95536" y="1516142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latin typeface="+mn-lt"/>
                </a:rPr>
                <a:t>3</a:t>
              </a:r>
            </a:p>
          </p:txBody>
        </p:sp>
      </p:grp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7268" y="4826992"/>
            <a:ext cx="2065376" cy="1856224"/>
          </a:xfrm>
          <a:prstGeom prst="rect">
            <a:avLst/>
          </a:prstGeom>
        </p:spPr>
      </p:pic>
      <p:pic>
        <p:nvPicPr>
          <p:cNvPr id="10" name="Grafik 5">
            <a:extLst>
              <a:ext uri="{FF2B5EF4-FFF2-40B4-BE49-F238E27FC236}">
                <a16:creationId xmlns:a16="http://schemas.microsoft.com/office/drawing/2014/main" id="{9220CD5F-8982-4142-A1FF-ADF506DF20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9752" y="3933056"/>
            <a:ext cx="4456959" cy="2532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089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1484784"/>
            <a:ext cx="1296144" cy="88164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Theoretical Background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" y="2154078"/>
            <a:ext cx="8676456" cy="4083234"/>
          </a:xfrm>
        </p:spPr>
        <p:txBody>
          <a:bodyPr>
            <a:normAutofit/>
          </a:bodyPr>
          <a:lstStyle/>
          <a:p>
            <a:r>
              <a:rPr lang="en-GB" sz="2000" dirty="0"/>
              <a:t>Positive Psychology</a:t>
            </a:r>
          </a:p>
          <a:p>
            <a:pPr lvl="1"/>
            <a:r>
              <a:rPr lang="en-GB" sz="1600" dirty="0"/>
              <a:t>Focus is not restricted to absence of ill-being, but also on presence of well-being </a:t>
            </a:r>
            <a:r>
              <a:rPr lang="en-GB" sz="1000" dirty="0"/>
              <a:t>Seligman and Csikszentmihalyi (2000, p.5), WHO (2020)</a:t>
            </a:r>
          </a:p>
          <a:p>
            <a:r>
              <a:rPr lang="en-GB" sz="2000" dirty="0"/>
              <a:t>Resilience</a:t>
            </a:r>
          </a:p>
          <a:p>
            <a:pPr lvl="1"/>
            <a:r>
              <a:rPr lang="en-US" sz="1600" dirty="0"/>
              <a:t>An individual’s ability to face negative experiences, activate resources, and bounce back to the original psychological state prior to the stressor having emerged &gt; positive adaption, psychological growth </a:t>
            </a:r>
            <a:r>
              <a:rPr lang="sv-SE" sz="1000" dirty="0"/>
              <a:t>Masten (2001); Tugade &amp; Fredrickson (2004)</a:t>
            </a:r>
            <a:endParaRPr lang="en-GB" sz="1000" dirty="0"/>
          </a:p>
          <a:p>
            <a:r>
              <a:rPr lang="en-GB" sz="2000" dirty="0"/>
              <a:t>Multi-faceted Approach</a:t>
            </a:r>
          </a:p>
          <a:p>
            <a:pPr lvl="1"/>
            <a:r>
              <a:rPr lang="en-GB" sz="1600" dirty="0"/>
              <a:t>Well-being depicts a multi-faceted term including aspects such as physical </a:t>
            </a:r>
            <a:r>
              <a:rPr lang="en-US" sz="1600" dirty="0"/>
              <a:t>social, psychological, and emotional well-being as well as life satisfaction and engagement at work </a:t>
            </a:r>
            <a:r>
              <a:rPr lang="en-US" sz="1000" dirty="0"/>
              <a:t>Centers for Disease Control and prevention, CDC (2018); Seligman, </a:t>
            </a:r>
            <a:r>
              <a:rPr lang="en-US" sz="1000" dirty="0" err="1"/>
              <a:t>Forgeard</a:t>
            </a:r>
            <a:r>
              <a:rPr lang="en-US" sz="1000" dirty="0"/>
              <a:t>, </a:t>
            </a:r>
            <a:r>
              <a:rPr lang="en-US" sz="1000" dirty="0" err="1"/>
              <a:t>Jayawickreme</a:t>
            </a:r>
            <a:r>
              <a:rPr lang="en-US" sz="1000" dirty="0"/>
              <a:t>, &amp; Kern (2011); WHO (2020)</a:t>
            </a:r>
          </a:p>
        </p:txBody>
      </p:sp>
    </p:spTree>
    <p:extLst>
      <p:ext uri="{BB962C8B-B14F-4D97-AF65-F5344CB8AC3E}">
        <p14:creationId xmlns:p14="http://schemas.microsoft.com/office/powerpoint/2010/main" val="2032346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5912850" y="4138337"/>
            <a:ext cx="1584176" cy="720080"/>
          </a:xfrm>
          <a:prstGeom prst="roundRect">
            <a:avLst/>
          </a:prstGeom>
          <a:solidFill>
            <a:schemeClr val="accent2">
              <a:alpha val="23000"/>
            </a:schemeClr>
          </a:solidFill>
          <a:ln>
            <a:solidFill>
              <a:srgbClr val="B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Theoretical Background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2154078"/>
            <a:ext cx="9140825" cy="770866"/>
          </a:xfrm>
        </p:spPr>
        <p:txBody>
          <a:bodyPr>
            <a:normAutofit/>
          </a:bodyPr>
          <a:lstStyle/>
          <a:p>
            <a:r>
              <a:rPr lang="en-GB" sz="2000" dirty="0"/>
              <a:t>Self-Determination Theory </a:t>
            </a:r>
            <a:r>
              <a:rPr lang="en-US" sz="1000" dirty="0" err="1"/>
              <a:t>Deci</a:t>
            </a:r>
            <a:r>
              <a:rPr lang="en-US" sz="1000" dirty="0"/>
              <a:t> &amp; Ryan (2000); </a:t>
            </a:r>
            <a:r>
              <a:rPr lang="en-US" sz="1000" dirty="0" err="1"/>
              <a:t>Kasser</a:t>
            </a:r>
            <a:r>
              <a:rPr lang="en-US" sz="1000" dirty="0"/>
              <a:t> &amp; Ryan (2001); </a:t>
            </a:r>
            <a:br>
              <a:rPr lang="en-US" sz="1000" dirty="0"/>
            </a:br>
            <a:r>
              <a:rPr lang="en-US" sz="1000" dirty="0"/>
              <a:t>Reis, Gable, &amp; Ryan (2000); Ryan &amp; Deci (2011); Sheldon, Ryan, &amp; Reis (1996)</a:t>
            </a:r>
            <a:endParaRPr lang="en-GB" sz="1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1484784"/>
            <a:ext cx="1296144" cy="88164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691680" y="3501008"/>
            <a:ext cx="14677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+mn-lt"/>
              </a:rPr>
              <a:t>Autonomy</a:t>
            </a:r>
            <a:endParaRPr lang="en-GB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91680" y="4329100"/>
            <a:ext cx="14677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+mn-lt"/>
              </a:rPr>
              <a:t>Competence</a:t>
            </a:r>
            <a:endParaRPr lang="en-GB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91680" y="5157192"/>
            <a:ext cx="15674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+mn-lt"/>
              </a:rPr>
              <a:t>Relatedness</a:t>
            </a:r>
            <a:endParaRPr lang="en-GB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40152" y="4331534"/>
            <a:ext cx="14677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+mn-lt"/>
              </a:rPr>
              <a:t>Well-Being</a:t>
            </a:r>
            <a:endParaRPr lang="en-GB" dirty="0">
              <a:latin typeface="+mn-lt"/>
            </a:endParaRPr>
          </a:p>
        </p:txBody>
      </p:sp>
      <p:cxnSp>
        <p:nvCxnSpPr>
          <p:cNvPr id="12" name="Straight Arrow Connector 11"/>
          <p:cNvCxnSpPr>
            <a:stCxn id="4" idx="3"/>
          </p:cNvCxnSpPr>
          <p:nvPr/>
        </p:nvCxnSpPr>
        <p:spPr>
          <a:xfrm>
            <a:off x="3159460" y="3670285"/>
            <a:ext cx="2564668" cy="658815"/>
          </a:xfrm>
          <a:prstGeom prst="straightConnector1">
            <a:avLst/>
          </a:prstGeom>
          <a:ln>
            <a:solidFill>
              <a:srgbClr val="B9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" idx="3"/>
          </p:cNvCxnSpPr>
          <p:nvPr/>
        </p:nvCxnSpPr>
        <p:spPr>
          <a:xfrm flipV="1">
            <a:off x="3259088" y="4667654"/>
            <a:ext cx="2465040" cy="658815"/>
          </a:xfrm>
          <a:prstGeom prst="straightConnector1">
            <a:avLst/>
          </a:prstGeom>
          <a:ln>
            <a:solidFill>
              <a:srgbClr val="B9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7" idx="3"/>
          </p:cNvCxnSpPr>
          <p:nvPr/>
        </p:nvCxnSpPr>
        <p:spPr>
          <a:xfrm flipV="1">
            <a:off x="3159460" y="4489938"/>
            <a:ext cx="2564668" cy="8439"/>
          </a:xfrm>
          <a:prstGeom prst="straightConnector1">
            <a:avLst/>
          </a:prstGeom>
          <a:ln>
            <a:solidFill>
              <a:srgbClr val="B9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6845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Research Goals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sz="2000" dirty="0"/>
              <a:t>Research Questions:</a:t>
            </a:r>
            <a:endParaRPr lang="en-US" sz="2000" dirty="0"/>
          </a:p>
          <a:p>
            <a:endParaRPr lang="en-US" sz="1050" dirty="0"/>
          </a:p>
          <a:p>
            <a:pPr marL="1081088" lvl="1" indent="-830263" hangingPunct="0">
              <a:buNone/>
            </a:pPr>
            <a:r>
              <a:rPr lang="en-US" sz="1600" dirty="0"/>
              <a:t>RQ.1 a 	How do students and teachers perceive and conceptualize well-being at the university? </a:t>
            </a:r>
          </a:p>
          <a:p>
            <a:pPr marL="1081088" lvl="1" indent="-830263" hangingPunct="0">
              <a:buNone/>
            </a:pPr>
            <a:r>
              <a:rPr lang="en-US" sz="1600" dirty="0"/>
              <a:t>        b	How do students and teachers differ in these perceptions and conceptualizations? </a:t>
            </a:r>
          </a:p>
          <a:p>
            <a:pPr marL="1081088" lvl="1" indent="-830263" hangingPunct="0">
              <a:buNone/>
            </a:pPr>
            <a:r>
              <a:rPr lang="en-US" sz="1600" dirty="0"/>
              <a:t>RQ.2 a 	What are the direct associations between student and teacher well-being?</a:t>
            </a:r>
          </a:p>
          <a:p>
            <a:pPr marL="1081088" lvl="1" indent="-830263" hangingPunct="0">
              <a:buNone/>
            </a:pPr>
            <a:r>
              <a:rPr lang="en-US" sz="1600" dirty="0"/>
              <a:t>        b	How do factors contributing to student and teacher well-being relate?</a:t>
            </a:r>
            <a:endParaRPr lang="en-GB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7096" y="5229200"/>
            <a:ext cx="666632" cy="936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561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Method</a:t>
            </a:r>
          </a:p>
        </p:txBody>
      </p:sp>
      <p:sp>
        <p:nvSpPr>
          <p:cNvPr id="5" name="Rechteck: abgerundete Ecken 4">
            <a:extLst>
              <a:ext uri="{FF2B5EF4-FFF2-40B4-BE49-F238E27FC236}">
                <a16:creationId xmlns:a16="http://schemas.microsoft.com/office/drawing/2014/main" id="{A698512A-2633-4815-A554-D7181A800F4B}"/>
              </a:ext>
            </a:extLst>
          </p:cNvPr>
          <p:cNvSpPr/>
          <p:nvPr/>
        </p:nvSpPr>
        <p:spPr>
          <a:xfrm>
            <a:off x="1763688" y="2378458"/>
            <a:ext cx="2592288" cy="64807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>
                <a:solidFill>
                  <a:schemeClr val="tx1"/>
                </a:solidFill>
              </a:rPr>
              <a:t>Semi-structured Interviews (n = 16)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72F79166-5183-4EF9-8661-3405DA534702}"/>
              </a:ext>
            </a:extLst>
          </p:cNvPr>
          <p:cNvSpPr/>
          <p:nvPr/>
        </p:nvSpPr>
        <p:spPr>
          <a:xfrm>
            <a:off x="5004048" y="2090426"/>
            <a:ext cx="1944216" cy="576064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>
                <a:solidFill>
                  <a:schemeClr val="tx1"/>
                </a:solidFill>
              </a:rPr>
              <a:t>University of Augsburg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" name="Rechteck: abgerundete Ecken 8">
            <a:extLst>
              <a:ext uri="{FF2B5EF4-FFF2-40B4-BE49-F238E27FC236}">
                <a16:creationId xmlns:a16="http://schemas.microsoft.com/office/drawing/2014/main" id="{BA0A00FC-D863-42DA-A10B-CEACE06B673F}"/>
              </a:ext>
            </a:extLst>
          </p:cNvPr>
          <p:cNvSpPr/>
          <p:nvPr/>
        </p:nvSpPr>
        <p:spPr>
          <a:xfrm>
            <a:off x="5004048" y="2810506"/>
            <a:ext cx="1944216" cy="576064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>
                <a:solidFill>
                  <a:schemeClr val="tx1"/>
                </a:solidFill>
              </a:rPr>
              <a:t>University of Groningen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1545720"/>
            <a:ext cx="1083600" cy="862315"/>
          </a:xfrm>
          <a:prstGeom prst="rect">
            <a:avLst/>
          </a:prstGeom>
        </p:spPr>
      </p:pic>
      <p:graphicFrame>
        <p:nvGraphicFramePr>
          <p:cNvPr id="10" name="Tabelle 2">
            <a:extLst>
              <a:ext uri="{FF2B5EF4-FFF2-40B4-BE49-F238E27FC236}">
                <a16:creationId xmlns:a16="http://schemas.microsoft.com/office/drawing/2014/main" id="{EABCA332-E663-44B0-BCC3-06B9615239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13226"/>
              </p:ext>
            </p:extLst>
          </p:nvPr>
        </p:nvGraphicFramePr>
        <p:xfrm>
          <a:off x="755576" y="3645024"/>
          <a:ext cx="7488832" cy="2812603"/>
        </p:xfrm>
        <a:graphic>
          <a:graphicData uri="http://schemas.openxmlformats.org/drawingml/2006/table">
            <a:tbl>
              <a:tblPr/>
              <a:tblGrid>
                <a:gridCol w="2736304">
                  <a:extLst>
                    <a:ext uri="{9D8B030D-6E8A-4147-A177-3AD203B41FA5}">
                      <a16:colId xmlns:a16="http://schemas.microsoft.com/office/drawing/2014/main" val="644763774"/>
                    </a:ext>
                  </a:extLst>
                </a:gridCol>
                <a:gridCol w="4752528">
                  <a:extLst>
                    <a:ext uri="{9D8B030D-6E8A-4147-A177-3AD203B41FA5}">
                      <a16:colId xmlns:a16="http://schemas.microsoft.com/office/drawing/2014/main" val="1302121415"/>
                    </a:ext>
                  </a:extLst>
                </a:gridCol>
              </a:tblGrid>
              <a:tr h="1003542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72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dirty="0">
                          <a:effectLst/>
                        </a:rPr>
                        <a:t>Defining Well-being</a:t>
                      </a:r>
                      <a:endParaRPr lang="nl-NL" sz="1400" dirty="0">
                        <a:effectLst/>
                      </a:endParaRPr>
                    </a:p>
                  </a:txBody>
                  <a:tcPr marL="54397" marR="54397" marT="49580" marB="4958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50000"/>
                        <a:buFont typeface="Wingdings" panose="05000000000000000000" pitchFamily="2" charset="2"/>
                        <a:buChar char="§"/>
                      </a:pPr>
                      <a:r>
                        <a:rPr lang="en-CA" sz="1400" dirty="0">
                          <a:effectLst/>
                        </a:rPr>
                        <a:t>Can you tell me what well-being at the university means to you?</a:t>
                      </a:r>
                    </a:p>
                    <a:p>
                      <a:pPr marL="285750" indent="-285750"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50000"/>
                        <a:buFont typeface="Wingdings" panose="05000000000000000000" pitchFamily="2" charset="2"/>
                        <a:buChar char="§"/>
                      </a:pPr>
                      <a:r>
                        <a:rPr lang="en-CA" sz="1400" dirty="0">
                          <a:effectLst/>
                        </a:rPr>
                        <a:t>If I asked your professor/ your students what contributes to your well-being, what do you think they would say?</a:t>
                      </a:r>
                      <a:endParaRPr lang="nl-NL" sz="1400" dirty="0">
                        <a:effectLst/>
                      </a:endParaRPr>
                    </a:p>
                  </a:txBody>
                  <a:tcPr marL="54397" marR="54397" marT="49580" marB="4958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59344386"/>
                  </a:ext>
                </a:extLst>
              </a:tr>
              <a:tr h="253737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72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400" dirty="0">
                        <a:effectLst/>
                      </a:endParaRPr>
                    </a:p>
                  </a:txBody>
                  <a:tcPr marL="54397" marR="54397" marT="49580" marB="4958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nl-NL" sz="1400" dirty="0">
                        <a:effectLst/>
                      </a:endParaRPr>
                    </a:p>
                  </a:txBody>
                  <a:tcPr marL="54397" marR="54397" marT="49580" marB="4958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12353936"/>
                  </a:ext>
                </a:extLst>
              </a:tr>
              <a:tr h="1190993"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400" dirty="0">
                          <a:effectLst/>
                        </a:rPr>
                        <a:t>Investigating Interaction</a:t>
                      </a:r>
                      <a:endParaRPr lang="nl-NL" sz="1400" dirty="0">
                        <a:effectLst/>
                      </a:endParaRPr>
                    </a:p>
                    <a:p>
                      <a:pPr algn="just" rtl="0">
                        <a:lnSpc>
                          <a:spcPct val="115000"/>
                        </a:lnSpc>
                        <a:spcAft>
                          <a:spcPts val="720"/>
                        </a:spcAft>
                      </a:pPr>
                      <a:endParaRPr lang="en-US" sz="1400" dirty="0">
                        <a:effectLst/>
                      </a:endParaRPr>
                    </a:p>
                  </a:txBody>
                  <a:tcPr marL="54397" marR="54397" marT="49580" marB="4958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50000"/>
                        <a:buFont typeface="Wingdings" panose="05000000000000000000" pitchFamily="2" charset="2"/>
                        <a:buChar char="§"/>
                      </a:pPr>
                      <a:r>
                        <a:rPr lang="en-CA" sz="1400" dirty="0">
                          <a:effectLst/>
                        </a:rPr>
                        <a:t>How do you think other people influence your well-being positively?</a:t>
                      </a:r>
                    </a:p>
                    <a:p>
                      <a:pPr marL="285750" indent="-285750"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50000"/>
                        <a:buFont typeface="Wingdings" panose="05000000000000000000" pitchFamily="2" charset="2"/>
                        <a:buChar char="§"/>
                      </a:pPr>
                      <a:r>
                        <a:rPr lang="en-CA" sz="1400" dirty="0">
                          <a:effectLst/>
                        </a:rPr>
                        <a:t>Do you think student and teacher well-being are intertwined?</a:t>
                      </a:r>
                    </a:p>
                  </a:txBody>
                  <a:tcPr marL="54397" marR="54397" marT="49580" marB="4958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670176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2807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Method</a:t>
            </a:r>
          </a:p>
        </p:txBody>
      </p:sp>
      <p:graphicFrame>
        <p:nvGraphicFramePr>
          <p:cNvPr id="5" name="Inhaltsplatzhalter 4">
            <a:extLst>
              <a:ext uri="{FF2B5EF4-FFF2-40B4-BE49-F238E27FC236}">
                <a16:creationId xmlns:a16="http://schemas.microsoft.com/office/drawing/2014/main" id="{386ACA72-C0C2-4EEB-A722-3976E9E76E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7331413"/>
              </p:ext>
            </p:extLst>
          </p:nvPr>
        </p:nvGraphicFramePr>
        <p:xfrm>
          <a:off x="-468560" y="2204864"/>
          <a:ext cx="10401473" cy="4449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1010692" y="2204864"/>
            <a:ext cx="432048" cy="3384376"/>
            <a:chOff x="1010692" y="2204864"/>
            <a:chExt cx="432048" cy="3384376"/>
          </a:xfrm>
        </p:grpSpPr>
        <p:sp>
          <p:nvSpPr>
            <p:cNvPr id="8" name="Rechteck: abgerundete Ecken 7">
              <a:extLst>
                <a:ext uri="{FF2B5EF4-FFF2-40B4-BE49-F238E27FC236}">
                  <a16:creationId xmlns:a16="http://schemas.microsoft.com/office/drawing/2014/main" id="{612611EC-406B-47F4-AD7A-C01A1E858F94}"/>
                </a:ext>
              </a:extLst>
            </p:cNvPr>
            <p:cNvSpPr/>
            <p:nvPr/>
          </p:nvSpPr>
          <p:spPr>
            <a:xfrm>
              <a:off x="1010692" y="2204864"/>
              <a:ext cx="432048" cy="3384376"/>
            </a:xfrm>
            <a:prstGeom prst="round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Textfeld 9">
              <a:extLst>
                <a:ext uri="{FF2B5EF4-FFF2-40B4-BE49-F238E27FC236}">
                  <a16:creationId xmlns:a16="http://schemas.microsoft.com/office/drawing/2014/main" id="{13462D47-B6D7-4479-AE7D-E5DA2A3B8DDA}"/>
                </a:ext>
              </a:extLst>
            </p:cNvPr>
            <p:cNvSpPr txBox="1"/>
            <p:nvPr/>
          </p:nvSpPr>
          <p:spPr>
            <a:xfrm rot="16200000">
              <a:off x="855847" y="3761681"/>
              <a:ext cx="69121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1600" dirty="0">
                  <a:solidFill>
                    <a:schemeClr val="bg1"/>
                  </a:solidFill>
                  <a:latin typeface="+mj-lt"/>
                  <a:cs typeface="Arial" panose="020B0604020202020204" pitchFamily="34" charset="0"/>
                </a:rPr>
                <a:t>RQ 1</a:t>
              </a:r>
              <a:endParaRPr lang="en-US" sz="16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010692" y="5661248"/>
            <a:ext cx="432048" cy="936104"/>
            <a:chOff x="1010692" y="5661248"/>
            <a:chExt cx="432048" cy="936104"/>
          </a:xfrm>
        </p:grpSpPr>
        <p:sp>
          <p:nvSpPr>
            <p:cNvPr id="9" name="Rechteck: abgerundete Ecken 8">
              <a:extLst>
                <a:ext uri="{FF2B5EF4-FFF2-40B4-BE49-F238E27FC236}">
                  <a16:creationId xmlns:a16="http://schemas.microsoft.com/office/drawing/2014/main" id="{D0E38161-BC94-4908-BC3B-8A2D8CF3D841}"/>
                </a:ext>
              </a:extLst>
            </p:cNvPr>
            <p:cNvSpPr/>
            <p:nvPr/>
          </p:nvSpPr>
          <p:spPr>
            <a:xfrm>
              <a:off x="1010692" y="5661248"/>
              <a:ext cx="432048" cy="936104"/>
            </a:xfrm>
            <a:prstGeom prst="round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extfeld 10">
              <a:extLst>
                <a:ext uri="{FF2B5EF4-FFF2-40B4-BE49-F238E27FC236}">
                  <a16:creationId xmlns:a16="http://schemas.microsoft.com/office/drawing/2014/main" id="{61942401-3546-402F-A9A2-C3D3CCCDC10C}"/>
                </a:ext>
              </a:extLst>
            </p:cNvPr>
            <p:cNvSpPr txBox="1"/>
            <p:nvPr/>
          </p:nvSpPr>
          <p:spPr>
            <a:xfrm rot="16200000">
              <a:off x="855847" y="5981594"/>
              <a:ext cx="69121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1600" dirty="0">
                  <a:solidFill>
                    <a:schemeClr val="bg1"/>
                  </a:solidFill>
                  <a:latin typeface="+mj-lt"/>
                  <a:cs typeface="Arial" panose="020B0604020202020204" pitchFamily="34" charset="0"/>
                </a:rPr>
                <a:t>RQ 2</a:t>
              </a:r>
              <a:endParaRPr lang="en-US" sz="16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endParaRPr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1545720"/>
            <a:ext cx="1083600" cy="862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227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C1C82-327C-4CD7-83C2-1AFAC444D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05B2D-BE57-4F5F-BD0B-25EA6AA65F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636912"/>
            <a:ext cx="9140825" cy="2592288"/>
          </a:xfrm>
        </p:spPr>
        <p:txBody>
          <a:bodyPr/>
          <a:lstStyle/>
          <a:p>
            <a:pPr marL="0" indent="0">
              <a:buNone/>
            </a:pPr>
            <a:r>
              <a:rPr lang="de-DE" sz="2000" dirty="0"/>
              <a:t>„I </a:t>
            </a:r>
            <a:r>
              <a:rPr lang="de-DE" sz="2000" dirty="0" err="1"/>
              <a:t>used</a:t>
            </a:r>
            <a:r>
              <a:rPr lang="de-DE" sz="2000" dirty="0"/>
              <a:t> </a:t>
            </a:r>
            <a:r>
              <a:rPr lang="de-DE" sz="2000" dirty="0" err="1"/>
              <a:t>to</a:t>
            </a:r>
            <a:r>
              <a:rPr lang="de-DE" sz="2000" dirty="0"/>
              <a:t> </a:t>
            </a:r>
            <a:r>
              <a:rPr lang="de-DE" sz="2000" dirty="0" err="1"/>
              <a:t>think</a:t>
            </a:r>
            <a:r>
              <a:rPr lang="de-DE" sz="2000" dirty="0"/>
              <a:t> </a:t>
            </a:r>
            <a:r>
              <a:rPr lang="de-DE" sz="2000" dirty="0" err="1"/>
              <a:t>that</a:t>
            </a:r>
            <a:r>
              <a:rPr lang="de-DE" sz="2000" dirty="0"/>
              <a:t> I </a:t>
            </a:r>
            <a:r>
              <a:rPr lang="de-DE" sz="2000" dirty="0" err="1"/>
              <a:t>had</a:t>
            </a:r>
            <a:r>
              <a:rPr lang="de-DE" sz="2000" dirty="0"/>
              <a:t> a </a:t>
            </a:r>
            <a:r>
              <a:rPr lang="de-DE" sz="2000" dirty="0" err="1"/>
              <a:t>lot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impact</a:t>
            </a:r>
            <a:r>
              <a:rPr lang="de-DE" sz="2000" dirty="0"/>
              <a:t> on </a:t>
            </a:r>
            <a:r>
              <a:rPr lang="de-DE" sz="2000" dirty="0" err="1"/>
              <a:t>students</a:t>
            </a:r>
            <a:r>
              <a:rPr lang="de-DE" sz="2000" dirty="0"/>
              <a:t> and </a:t>
            </a:r>
            <a:r>
              <a:rPr lang="de-DE" sz="2000" dirty="0" err="1"/>
              <a:t>student</a:t>
            </a:r>
            <a:r>
              <a:rPr lang="de-DE" sz="2000" dirty="0"/>
              <a:t> well-</a:t>
            </a:r>
            <a:r>
              <a:rPr lang="de-DE" sz="2000" dirty="0" err="1"/>
              <a:t>being</a:t>
            </a:r>
            <a:r>
              <a:rPr lang="de-DE" sz="2000" dirty="0"/>
              <a:t> and I </a:t>
            </a:r>
            <a:r>
              <a:rPr lang="de-DE" sz="2000" dirty="0" err="1"/>
              <a:t>could</a:t>
            </a:r>
            <a:r>
              <a:rPr lang="de-DE" sz="2000" dirty="0"/>
              <a:t> </a:t>
            </a:r>
            <a:r>
              <a:rPr lang="de-DE" sz="2000" dirty="0" err="1"/>
              <a:t>really</a:t>
            </a:r>
            <a:r>
              <a:rPr lang="de-DE" sz="2000" dirty="0"/>
              <a:t> stress </a:t>
            </a:r>
            <a:r>
              <a:rPr lang="de-DE" sz="2000" dirty="0" err="1"/>
              <a:t>myself</a:t>
            </a:r>
            <a:r>
              <a:rPr lang="de-DE" sz="2000" dirty="0"/>
              <a:t> </a:t>
            </a:r>
            <a:r>
              <a:rPr lang="de-DE" sz="2000" dirty="0" err="1"/>
              <a:t>about</a:t>
            </a:r>
            <a:r>
              <a:rPr lang="de-DE" sz="2000" dirty="0"/>
              <a:t> </a:t>
            </a:r>
            <a:r>
              <a:rPr lang="de-DE" sz="2000" dirty="0" err="1"/>
              <a:t>students</a:t>
            </a:r>
            <a:r>
              <a:rPr lang="de-DE" sz="2000" dirty="0"/>
              <a:t> </a:t>
            </a:r>
            <a:r>
              <a:rPr lang="de-DE" sz="2000" dirty="0" err="1"/>
              <a:t>who</a:t>
            </a:r>
            <a:r>
              <a:rPr lang="de-DE" sz="2000" dirty="0"/>
              <a:t> </a:t>
            </a:r>
            <a:r>
              <a:rPr lang="de-DE" sz="2000" dirty="0" err="1"/>
              <a:t>were</a:t>
            </a:r>
            <a:r>
              <a:rPr lang="de-DE" sz="2000" dirty="0"/>
              <a:t> </a:t>
            </a:r>
            <a:r>
              <a:rPr lang="de-DE" sz="2000" dirty="0" err="1"/>
              <a:t>stressful</a:t>
            </a:r>
            <a:r>
              <a:rPr lang="de-DE" sz="2000" dirty="0"/>
              <a:t>. Like – </a:t>
            </a:r>
            <a:r>
              <a:rPr lang="de-DE" sz="2000" dirty="0" err="1"/>
              <a:t>yeah</a:t>
            </a:r>
            <a:r>
              <a:rPr lang="de-DE" sz="2000" dirty="0"/>
              <a:t> REALLY. So, I was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oe</a:t>
            </a:r>
            <a:r>
              <a:rPr lang="de-DE" sz="2000" dirty="0"/>
              <a:t>, </a:t>
            </a:r>
            <a:r>
              <a:rPr lang="de-DE" sz="2000" dirty="0" err="1"/>
              <a:t>laying</a:t>
            </a:r>
            <a:r>
              <a:rPr lang="de-DE" sz="2000" dirty="0"/>
              <a:t>, </a:t>
            </a:r>
            <a:r>
              <a:rPr lang="de-DE" sz="2000" dirty="0" err="1"/>
              <a:t>late</a:t>
            </a:r>
            <a:r>
              <a:rPr lang="de-DE" sz="2000" dirty="0"/>
              <a:t> at </a:t>
            </a:r>
            <a:r>
              <a:rPr lang="de-DE" sz="2000" dirty="0" err="1"/>
              <a:t>night</a:t>
            </a:r>
            <a:r>
              <a:rPr lang="de-DE" sz="2000" dirty="0"/>
              <a:t>, </a:t>
            </a:r>
            <a:r>
              <a:rPr lang="de-DE" sz="2000" dirty="0" err="1"/>
              <a:t>thinking</a:t>
            </a:r>
            <a:r>
              <a:rPr lang="de-DE" sz="2000" dirty="0"/>
              <a:t> </a:t>
            </a:r>
            <a:r>
              <a:rPr lang="de-DE" sz="2000" dirty="0" err="1"/>
              <a:t>about</a:t>
            </a:r>
            <a:r>
              <a:rPr lang="de-DE" sz="2000" dirty="0"/>
              <a:t> </a:t>
            </a:r>
            <a:r>
              <a:rPr lang="de-DE" sz="2000" dirty="0" err="1"/>
              <a:t>how</a:t>
            </a:r>
            <a:r>
              <a:rPr lang="de-DE" sz="2000" dirty="0"/>
              <a:t> </a:t>
            </a:r>
            <a:r>
              <a:rPr lang="de-DE" sz="2000" dirty="0" err="1"/>
              <a:t>should</a:t>
            </a:r>
            <a:r>
              <a:rPr lang="de-DE" sz="2000" dirty="0"/>
              <a:t> </a:t>
            </a:r>
            <a:r>
              <a:rPr lang="de-DE" sz="2000" dirty="0" err="1"/>
              <a:t>we</a:t>
            </a:r>
            <a:r>
              <a:rPr lang="de-DE" sz="2000" dirty="0"/>
              <a:t> do </a:t>
            </a:r>
            <a:r>
              <a:rPr lang="de-DE" sz="2000" dirty="0" err="1"/>
              <a:t>this</a:t>
            </a:r>
            <a:r>
              <a:rPr lang="de-DE" sz="2000" dirty="0"/>
              <a:t>, and </a:t>
            </a:r>
            <a:r>
              <a:rPr lang="de-DE" sz="2000" dirty="0" err="1"/>
              <a:t>how</a:t>
            </a:r>
            <a:r>
              <a:rPr lang="de-DE" sz="2000" dirty="0"/>
              <a:t> an </a:t>
            </a:r>
            <a:r>
              <a:rPr lang="de-DE" sz="2000" dirty="0" err="1"/>
              <a:t>we</a:t>
            </a:r>
            <a:r>
              <a:rPr lang="de-DE" sz="2000" dirty="0"/>
              <a:t> </a:t>
            </a:r>
            <a:r>
              <a:rPr lang="de-DE" sz="2000" dirty="0" err="1"/>
              <a:t>make</a:t>
            </a:r>
            <a:r>
              <a:rPr lang="de-DE" sz="2000" dirty="0"/>
              <a:t> </a:t>
            </a:r>
            <a:r>
              <a:rPr lang="de-DE" sz="2000" dirty="0" err="1"/>
              <a:t>it</a:t>
            </a:r>
            <a:r>
              <a:rPr lang="de-DE" sz="2000" dirty="0"/>
              <a:t> </a:t>
            </a:r>
            <a:r>
              <a:rPr lang="de-DE" sz="2000" dirty="0" err="1"/>
              <a:t>to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deadline</a:t>
            </a:r>
            <a:r>
              <a:rPr lang="de-DE" sz="2000" dirty="0"/>
              <a:t>. And, and um (p), so </a:t>
            </a:r>
            <a:r>
              <a:rPr lang="de-DE" sz="2000" dirty="0" err="1"/>
              <a:t>tried</a:t>
            </a:r>
            <a:r>
              <a:rPr lang="de-DE" sz="2000" dirty="0"/>
              <a:t> </a:t>
            </a:r>
            <a:r>
              <a:rPr lang="de-DE" sz="2000" dirty="0" err="1"/>
              <a:t>very</a:t>
            </a:r>
            <a:r>
              <a:rPr lang="de-DE" sz="2000" dirty="0"/>
              <a:t>, </a:t>
            </a:r>
            <a:r>
              <a:rPr lang="de-DE" sz="2000" dirty="0" err="1"/>
              <a:t>varous</a:t>
            </a:r>
            <a:r>
              <a:rPr lang="de-DE" sz="2000" dirty="0"/>
              <a:t> </a:t>
            </a:r>
            <a:r>
              <a:rPr lang="de-DE" sz="2000" dirty="0" err="1"/>
              <a:t>trhings</a:t>
            </a:r>
            <a:r>
              <a:rPr lang="de-DE" sz="2000" dirty="0"/>
              <a:t>, and I </a:t>
            </a:r>
            <a:r>
              <a:rPr lang="de-DE" sz="2000" dirty="0" err="1"/>
              <a:t>now</a:t>
            </a:r>
            <a:r>
              <a:rPr lang="de-DE" sz="2000" dirty="0"/>
              <a:t> end </a:t>
            </a:r>
            <a:r>
              <a:rPr lang="de-DE" sz="2000" dirty="0" err="1"/>
              <a:t>up</a:t>
            </a:r>
            <a:r>
              <a:rPr lang="de-DE" sz="2000" dirty="0"/>
              <a:t> </a:t>
            </a:r>
            <a:r>
              <a:rPr lang="de-DE" sz="2000" dirty="0" err="1"/>
              <a:t>thinking</a:t>
            </a:r>
            <a:r>
              <a:rPr lang="de-DE" sz="2000" dirty="0"/>
              <a:t> </a:t>
            </a:r>
            <a:r>
              <a:rPr lang="de-DE" sz="2000" dirty="0" err="1"/>
              <a:t>my</a:t>
            </a:r>
            <a:r>
              <a:rPr lang="de-DE" sz="2000" dirty="0"/>
              <a:t>, I </a:t>
            </a:r>
            <a:r>
              <a:rPr lang="de-DE" sz="2000" dirty="0" err="1"/>
              <a:t>think</a:t>
            </a:r>
            <a:r>
              <a:rPr lang="de-DE" sz="2000" dirty="0"/>
              <a:t> </a:t>
            </a:r>
            <a:r>
              <a:rPr lang="de-DE" sz="2000" dirty="0" err="1"/>
              <a:t>my</a:t>
            </a:r>
            <a:r>
              <a:rPr lang="de-DE" sz="2000" dirty="0"/>
              <a:t> </a:t>
            </a:r>
            <a:r>
              <a:rPr lang="de-DE" sz="2000" dirty="0" err="1"/>
              <a:t>role</a:t>
            </a:r>
            <a:r>
              <a:rPr lang="de-DE" sz="2000" dirty="0"/>
              <a:t> </a:t>
            </a:r>
            <a:r>
              <a:rPr lang="de-DE" sz="2000" dirty="0" err="1"/>
              <a:t>is</a:t>
            </a:r>
            <a:r>
              <a:rPr lang="de-DE" sz="2000" dirty="0"/>
              <a:t> </a:t>
            </a:r>
            <a:r>
              <a:rPr lang="de-DE" sz="2000" dirty="0" err="1"/>
              <a:t>rather</a:t>
            </a:r>
            <a:r>
              <a:rPr lang="de-DE" sz="2000" dirty="0"/>
              <a:t> limited. More limited </a:t>
            </a:r>
            <a:r>
              <a:rPr lang="de-DE" sz="2000" dirty="0" err="1"/>
              <a:t>than</a:t>
            </a:r>
            <a:r>
              <a:rPr lang="de-DE" sz="2000" dirty="0"/>
              <a:t> I </a:t>
            </a:r>
            <a:r>
              <a:rPr lang="de-DE" sz="2000" dirty="0" err="1"/>
              <a:t>originally</a:t>
            </a:r>
            <a:r>
              <a:rPr lang="de-DE" sz="2000" dirty="0"/>
              <a:t> </a:t>
            </a:r>
            <a:r>
              <a:rPr lang="de-DE" sz="2000" dirty="0" err="1"/>
              <a:t>thought</a:t>
            </a:r>
            <a:r>
              <a:rPr lang="de-DE" sz="2000" dirty="0"/>
              <a:t>.“ </a:t>
            </a:r>
            <a:r>
              <a:rPr lang="de-DE" sz="1600" dirty="0"/>
              <a:t>(University </a:t>
            </a:r>
            <a:r>
              <a:rPr lang="de-DE" sz="1600" dirty="0" err="1"/>
              <a:t>teacher</a:t>
            </a:r>
            <a:r>
              <a:rPr lang="de-DE" sz="1600" dirty="0"/>
              <a:t>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17295994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Design">
  <a:themeElements>
    <a:clrScheme name="Title Design 1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9CEF"/>
      </a:accent1>
      <a:accent2>
        <a:srgbClr val="CC0000"/>
      </a:accent2>
      <a:accent3>
        <a:srgbClr val="FFFFFF"/>
      </a:accent3>
      <a:accent4>
        <a:srgbClr val="000000"/>
      </a:accent4>
      <a:accent5>
        <a:srgbClr val="AACBF6"/>
      </a:accent5>
      <a:accent6>
        <a:srgbClr val="B90000"/>
      </a:accent6>
      <a:hlink>
        <a:srgbClr val="000000"/>
      </a:hlink>
      <a:folHlink>
        <a:srgbClr val="772D6B"/>
      </a:folHlink>
    </a:clrScheme>
    <a:fontScheme name="Title Design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itle Design 1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9CEF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AACBF6"/>
        </a:accent5>
        <a:accent6>
          <a:srgbClr val="B90000"/>
        </a:accent6>
        <a:hlink>
          <a:srgbClr val="000000"/>
        </a:hlink>
        <a:folHlink>
          <a:srgbClr val="772D6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RUG4x3.potx" id="{7E82B956-472D-4329-BDFA-397AC1B7B6FA}" vid="{E5F741F3-41A1-4116-929E-A2ECC3E6D464}"/>
    </a:ext>
  </a:extLst>
</a:theme>
</file>

<file path=ppt/theme/theme2.xml><?xml version="1.0" encoding="utf-8"?>
<a:theme xmlns:a="http://schemas.openxmlformats.org/drawingml/2006/main" name="Break Design">
  <a:themeElements>
    <a:clrScheme name="Break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reak Design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reak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eak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eak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eak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eak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eak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eak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eak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eak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eak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eak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eak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eak Design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9CEF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AACBF6"/>
        </a:accent5>
        <a:accent6>
          <a:srgbClr val="B90000"/>
        </a:accent6>
        <a:hlink>
          <a:srgbClr val="000000"/>
        </a:hlink>
        <a:folHlink>
          <a:srgbClr val="772D6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RUG4x3.potx" id="{7E82B956-472D-4329-BDFA-397AC1B7B6FA}" vid="{09E0169D-3466-45F8-AECF-67CC29222E19}"/>
    </a:ext>
  </a:extLst>
</a:theme>
</file>

<file path=ppt/theme/theme3.xml><?xml version="1.0" encoding="utf-8"?>
<a:theme xmlns:a="http://schemas.openxmlformats.org/drawingml/2006/main" name="End Design">
  <a:themeElements>
    <a:clrScheme name="End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nd Design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nd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d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d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d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d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d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d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d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d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d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d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d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d Design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9CEF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AACBF6"/>
        </a:accent5>
        <a:accent6>
          <a:srgbClr val="B90000"/>
        </a:accent6>
        <a:hlink>
          <a:srgbClr val="000000"/>
        </a:hlink>
        <a:folHlink>
          <a:srgbClr val="772D6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RUG4x3.potx" id="{7E82B956-472D-4329-BDFA-397AC1B7B6FA}" vid="{780DA61A-58EF-4872-9FDA-5DF5E0A40FAD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RUG4x3</Template>
  <TotalTime>510</TotalTime>
  <Words>2230</Words>
  <Application>Microsoft Office PowerPoint</Application>
  <PresentationFormat>On-screen Show (4:3)</PresentationFormat>
  <Paragraphs>118</Paragraphs>
  <Slides>14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Courier New</vt:lpstr>
      <vt:lpstr>Georgia</vt:lpstr>
      <vt:lpstr>Verdana</vt:lpstr>
      <vt:lpstr>Wingdings</vt:lpstr>
      <vt:lpstr>Title Design</vt:lpstr>
      <vt:lpstr>Break Design</vt:lpstr>
      <vt:lpstr>End Design</vt:lpstr>
      <vt:lpstr>University of Groningen  Lisa Kiltz, Marjon Fokkens-Bruinsma,     Ellen P.W.A. Jansen University of Augsburg  Raven Rinas, Martin Daumiller</vt:lpstr>
      <vt:lpstr>Research Problem</vt:lpstr>
      <vt:lpstr>Research Problem</vt:lpstr>
      <vt:lpstr>Theoretical Background</vt:lpstr>
      <vt:lpstr>Theoretical Background</vt:lpstr>
      <vt:lpstr>Research Goals</vt:lpstr>
      <vt:lpstr>Method</vt:lpstr>
      <vt:lpstr>Method</vt:lpstr>
      <vt:lpstr>PowerPoint Presentation</vt:lpstr>
      <vt:lpstr>Results</vt:lpstr>
      <vt:lpstr>Questions</vt:lpstr>
      <vt:lpstr>Thanks for your attention!</vt:lpstr>
      <vt:lpstr>Sources</vt:lpstr>
      <vt:lpstr>Sources</vt:lpstr>
    </vt:vector>
  </TitlesOfParts>
  <Company>University of Groningen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PhD Project     Lisa Kiltz Rijksuniversiteit Groningen Faculty of Behavioural and Social Sciences Teacher Education</dc:title>
  <dc:creator>L. Kiltz</dc:creator>
  <cp:keywords>Version 2.1</cp:keywords>
  <cp:lastModifiedBy>LaptopUser</cp:lastModifiedBy>
  <cp:revision>133</cp:revision>
  <dcterms:created xsi:type="dcterms:W3CDTF">2019-08-08T08:08:19Z</dcterms:created>
  <dcterms:modified xsi:type="dcterms:W3CDTF">2020-06-09T11:30:10Z</dcterms:modified>
  <dc:language>UK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ype">
    <vt:lpwstr>RUG</vt:lpwstr>
  </property>
  <property fmtid="{D5CDD505-2E9C-101B-9397-08002B2CF9AE}" pid="3" name="Sjabloonversie">
    <vt:lpwstr>5</vt:lpwstr>
  </property>
  <property fmtid="{D5CDD505-2E9C-101B-9397-08002B2CF9AE}" pid="4" name="Eco">
    <vt:lpwstr>JA</vt:lpwstr>
  </property>
  <property fmtid="{D5CDD505-2E9C-101B-9397-08002B2CF9AE}" pid="5" name="Datum">
    <vt:lpwstr>08-08-2019</vt:lpwstr>
  </property>
  <property fmtid="{D5CDD505-2E9C-101B-9397-08002B2CF9AE}" pid="6" name="txtDate">
    <vt:lpwstr>08-08-2019</vt:lpwstr>
  </property>
  <property fmtid="{D5CDD505-2E9C-101B-9397-08002B2CF9AE}" pid="7" name="AutoDatum">
    <vt:lpwstr>JA</vt:lpwstr>
  </property>
  <property fmtid="{D5CDD505-2E9C-101B-9397-08002B2CF9AE}" pid="8" name="cboLanguage">
    <vt:lpwstr>English</vt:lpwstr>
  </property>
  <property fmtid="{D5CDD505-2E9C-101B-9397-08002B2CF9AE}" pid="9" name="cboFaculty">
    <vt:lpwstr>faculty of behavioural_x000d_
and social sciences</vt:lpwstr>
  </property>
  <property fmtid="{D5CDD505-2E9C-101B-9397-08002B2CF9AE}" pid="10" name="txtDepartment">
    <vt:lpwstr>Higher Education/_x000d_
Hoge Onderwijs</vt:lpwstr>
  </property>
  <property fmtid="{D5CDD505-2E9C-101B-9397-08002B2CF9AE}" pid="11" name="chbDatumAmerikaans">
    <vt:lpwstr>0</vt:lpwstr>
  </property>
  <property fmtid="{D5CDD505-2E9C-101B-9397-08002B2CF9AE}" pid="12" name="optBreed">
    <vt:lpwstr>0</vt:lpwstr>
  </property>
  <property fmtid="{D5CDD505-2E9C-101B-9397-08002B2CF9AE}" pid="13" name="optSmal">
    <vt:lpwstr>1</vt:lpwstr>
  </property>
  <property fmtid="{D5CDD505-2E9C-101B-9397-08002B2CF9AE}" pid="14" name="optLogoKlein">
    <vt:lpwstr>0</vt:lpwstr>
  </property>
  <property fmtid="{D5CDD505-2E9C-101B-9397-08002B2CF9AE}" pid="15" name="optLogoGroot">
    <vt:lpwstr>1</vt:lpwstr>
  </property>
  <property fmtid="{D5CDD505-2E9C-101B-9397-08002B2CF9AE}" pid="16" name="chkEco">
    <vt:lpwstr>1</vt:lpwstr>
  </property>
  <property fmtid="{D5CDD505-2E9C-101B-9397-08002B2CF9AE}" pid="17" name="chkLijn">
    <vt:lpwstr>1</vt:lpwstr>
  </property>
</Properties>
</file>